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1.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8.xml" ContentType="application/inkml+xml"/>
  <Override PartName="/ppt/ink/ink29.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40.xml" ContentType="application/inkml+xml"/>
  <Override PartName="/ppt/notesSlides/notesSlide42.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57" r:id="rId5"/>
    <p:sldId id="258" r:id="rId6"/>
    <p:sldId id="302"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259" r:id="rId26"/>
    <p:sldId id="268" r:id="rId27"/>
    <p:sldId id="260" r:id="rId28"/>
    <p:sldId id="294" r:id="rId29"/>
    <p:sldId id="267" r:id="rId30"/>
    <p:sldId id="272" r:id="rId31"/>
    <p:sldId id="271" r:id="rId32"/>
    <p:sldId id="295" r:id="rId33"/>
    <p:sldId id="273" r:id="rId34"/>
    <p:sldId id="274" r:id="rId35"/>
    <p:sldId id="297" r:id="rId36"/>
    <p:sldId id="276" r:id="rId37"/>
    <p:sldId id="277" r:id="rId38"/>
    <p:sldId id="281" r:id="rId39"/>
    <p:sldId id="303" r:id="rId40"/>
    <p:sldId id="280" r:id="rId41"/>
    <p:sldId id="282" r:id="rId42"/>
    <p:sldId id="287" r:id="rId43"/>
    <p:sldId id="298" r:id="rId44"/>
    <p:sldId id="299" r:id="rId45"/>
    <p:sldId id="300" r:id="rId46"/>
    <p:sldId id="289" r:id="rId47"/>
    <p:sldId id="291" r:id="rId48"/>
    <p:sldId id="292" r:id="rId49"/>
    <p:sldId id="290" r:id="rId50"/>
    <p:sldId id="301" r:id="rId51"/>
    <p:sldId id="265" r:id="rId52"/>
    <p:sldId id="266" r:id="rId5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0" autoAdjust="0"/>
    <p:restoredTop sz="63449" autoAdjust="0"/>
  </p:normalViewPr>
  <p:slideViewPr>
    <p:cSldViewPr snapToGrid="0">
      <p:cViewPr varScale="1">
        <p:scale>
          <a:sx n="49" d="100"/>
          <a:sy n="49" d="100"/>
        </p:scale>
        <p:origin x="1656" y="33"/>
      </p:cViewPr>
      <p:guideLst/>
    </p:cSldViewPr>
  </p:slideViewPr>
  <p:notesTextViewPr>
    <p:cViewPr>
      <p:scale>
        <a:sx n="1" d="1"/>
        <a:sy n="1" d="1"/>
      </p:scale>
      <p:origin x="0" y="0"/>
    </p:cViewPr>
  </p:notesTextViewPr>
  <p:notesViewPr>
    <p:cSldViewPr snapToGrid="0">
      <p:cViewPr varScale="1">
        <p:scale>
          <a:sx n="60" d="100"/>
          <a:sy n="60" d="100"/>
        </p:scale>
        <p:origin x="2910"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04:30.6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0,'4'0,"7"0,6 0,4 0,3 0,8 0,1 0,1 0,-1 0,-2 0,-1 0,-1 0,3 0,2 0,-1 0,-7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2:14.373"/>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2:15.51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2:15.829"/>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5:16.55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0,'62'3,"0"3,84 19,-79-12,984 114,-397-107,-2-22,-532 1,363 1,371-8,-276-6,-330-2,-1 0,-47 8,321-7,-430 16,35 0,138-17,-168 3,121 1,-148 13,221-8,173-6,-312 15,496-2,-632 1,0 0,23 6,-21-3,25 1,179-4,-114-2,-89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5:45.69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0,'200'0,"714"17,-606 2,658 24,-480-45,160 2,-417 9,36 1,281-9,-322-2,-184 3,-1 1,65 15,-62-11,79 3,43-10,-81-2,291-6,565-4,-661 13,-47-10,-50 1,268 6,-278 2,-155-1,-1 0,0-2,0 0,25-8,-23 5,-1 2,1 0,24-2,22 5,-43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5:56.48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0,'791'0,"5196"0,-5963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6:05.22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96,'114'8,"-28"-1,1275 18,2101-26,-1968 1,-1210-19,-54 0,-38 11,151-4,582 13,-713-20,-62 3,312 10,-268 8,1555-2,-1549-10,-5 1,1316 9,-675 1,-818-2,1-1,21-5,-20 3,33-2,287 6,-161 1,-154 0,38 7,4 0,111-7,8 0,-106 7,24 2,-85-10,0 0,0 1,1 1,-1 1,29 7,-22-3,0-1,1-1,48 2,84-7,-66-2,844 2,-921 0,0 1,0 1,-1 0,1 1,-1 1,15 5,-19-4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6:11.8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21,'1976'0,"-1760"-9,-48 1,709 5,-486 4,1912-1,-2144 10,-24-1,431-8,-289-2,2588 1,-2849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6:41.55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59,'1'-1,"-1"0,0-1,0 1,1-1,-1 1,0-1,1 1,0 0,-1-1,1 1,0 0,0 0,-1 0,1-1,0 1,0 0,0 0,0 0,1 0,-1 1,0-1,0 0,1 0,-1 1,0-1,1 1,-1-1,0 1,4-1,4-1,0 0,1 1,15 0,-15 1,450-3,-261 5,972-2,-967-10,13 1,-171 8,-21 0,1 2,-1 0,36 7,-1 1,3 1,-47-6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7:14.068"/>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1,'624'-1,"680"3,-821 7,121 1,2458-11,-3040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04:33.7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17,'1531'0,"-1544"-1,-1-1,-26-6,17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7:21.181"/>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2,'192'-1,"206"2,-262 9,51-1,0-9,-170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5:16.55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0,'62'3,"0"3,84 19,-79-12,984 114,-397-107,-2-22,-532 1,363 1,371-8,-276-6,-330-2,-1 0,-47 8,321-7,-430 16,35 0,138-17,-168 3,121 1,-148 13,221-8,173-6,-312 15,496-2,-632 1,0 0,23 6,-21-3,25 1,179-4,-114-2,-89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6:41.55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59,'1'-1,"-1"0,0-1,0 1,1-1,-1 1,0-1,1 1,0 0,-1-1,1 1,0 0,0 0,-1 0,1-1,0 1,0 0,0 0,0 0,1 0,-1 1,0-1,0 0,1 0,-1 1,0-1,1 1,-1-1,0 1,4-1,4-1,0 0,1 1,15 0,-15 1,450-3,-261 5,972-2,-967-10,13 1,-171 8,-21 0,1 2,-1 0,36 7,-1 1,3 1,-47-6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7:14.068"/>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1,'624'-1,"680"3,-821 7,121 1,2458-11,-3040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7:21.181"/>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2,'192'-1,"206"2,-262 9,51-1,0-9,-170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3:43:22.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32,'1616'0,"-1560"-2,60-11,27-2,56 13,-168 2,-3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3:43:31.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1,'3843'0,"-3811"1,-1 2,33 7,25 4,209-10,-170-5,814 1,-913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3:43:46.5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0 194,'2464'0,"-2371"-4,173-31,-172 22,102-1,93 14,-141 1,12-14,-61 2,74-6,134-6,83 25,-330-5,67-11,27-2,237 14,-204 3,13-17,-24 0,247 16,-199 1,-203-1,3-1,-1 2,0 0,0 1,29 7,-18-2,1-1,-1-3,1 0,46-4,39 3,-118-1,23 1,-24-1,0-1,0 0,0 0,0 0,0 0,0 1,0-1,-1 1,1-1,0 1,0-1,0 1,0-1,0 1,-1 0,1-1,1 2,-2-1,0-1,0 0,0 1,0-1,0 0,0 1,0-1,-1 0,1 1,0-1,0 0,0 0,0 1,-1-1,1 0,0 0,0 1,-1-1,1 0,0 0,0 0,-1 1,1-1,0 0,-1 0,1 0,0 0,-1 0,-16 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51:43.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1,'165'9,"-36"-1,470-5,-335-4,-246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51:53.4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95,'841'0,"70"0,-896 0,1615 15,-475 8,-406 4,-218-4,-394-19,442 15,312 2,9-20,-442-2,-55-28,163-17,-178 22,-237 12,125-9,-18-12,-16-6,-115 19,-120 18,-15 1,-18 2,-36 6,-71 18,-62 25,171-44,5-1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04:39.9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0,'2066'0,"-1882"13,-28 0,-118-12,115 9,-8 11,192 3,-131-24,291 8,90 10,-1-18,-218-2,-348 2,35 0,87 10,-98-3,310 33,102-40,-200-2,605 2,-852 1,0-2,0 1,15-4,-6-2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43:29.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0 211,'1568'0,"-1527"-2,55-9,27-3,-50 14,-38 1,0-2,61-8,-47 2,86-2,-67 7,47-10,16-1,-108 13,-7 0,0 0,0-1,-1-1,19-4,-1-4,-2 0,1 2,50-7,5 2,-54 7,57-3,36 9,-39 2,109-13,-108 1,92 3,-139 5,53-9,31-2,88 13,-100 1,-95-1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43:32.4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55,'7'0,"64"0,72-9,425-36,1 46,-195 0,1182-1,-1542 1,0 1,0 0,-1 1,1 0,-1 1,14 6,-7-3,31 8,-19-9,118 18,-129-22,32 9,-2 0,-27-8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43:38.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0 108,'151'-9,"-51"1,846-5,-706 14,712 0,-927-3,0 0,0-2,25-7,10-2,13 3,99-2,77 12,-96 2,617-2,-750-1,0-1,34-8,-32 5,37-3,2 7,-35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43:52.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1,'504'0,"-480"0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43:57.4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29,'702'0,"-670"-2,56-9,-1-1,143 8,-150 5,-57-1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44:07.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0 132,'2316'0,"-2056"-12,-57 1,512 7,-463 5,-111-10,-56 1,393-2,-189 7,-163-9,-26 1,-90 9,1 0,-1-1,1 0,-1 0,19-10,-16 7,1 1,21-6,-13 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52:08.2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63,'65'0,"984"10,-497 5,-514-13,1 1,54 11,-48-8,1-1,0-3,49-3,-32 0,496 0,-501-2,0-3,103-23,-103 18,-17 2,-6 1,64-5,-29 11,-25 1,62-8,-45 2,100 1,-31 3,-103-1,-7-2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52:11.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1,'95'0,"13"0,50 1,59 3,63 1,573 22,-280-7,552 22,-802-28,-58-4,781 0,688-12,-937 3,-475-13,-86 1,654 7,-506 5,905-1,-1261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53:40.97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3,'1780'0,"3019"0,-4309 7,0 35,716 41,-285-81,-440-4,-453 2,623-17,-153 6,-384 11,-70-1,-1-2,1-1,-1-3,78-22,-69 13,1 3,1 1,1 3,96-3,-25 13,-99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09:53:42.73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0 210,'1052'0,"-474"-25,-163 3,-34 14,51-1,1028-6,-1151 16,447-41,-442 17,333 5,-607 16,0-1,78-19,-22 3,-66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04:52.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0,'2389'0,"-2160"12,-86-3,173 19,-23-1,48-9,22-3,-293-11,101 19,-20-2,-113-17,331 24,-305-27,174 9,27 7,0-16,-179-2,49 12,-46-2,351-2,-286-8,-130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9:35.3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19:49.2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1,'1'0,"43"0,88 10,-73-2,-27-4,35 9,151 30,-172-35,87 9,-5-3,30 2,-38-16,-96-1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19:51.3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2,'27'0,"-8"-1,0 1,0 1,0 1,28 6,7 6,0-2,70 6,161 9,-206-16,-38-4,47 1,-65-8,11 1,62 8,-47-2,68 2,49-9,-75-1,-65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34.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1,'726'0,"-715"0,-1 0,1 0,-1 1,1 1,18 5,-3 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3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1,'894'0,"-868"0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37.4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1,'4'0,"15"0,23 0,17 0,18 0,7 0,0 0,-1 0,-6 0,-12 0,-7 0,-10 0,-7 0,-8 0,-4 0,-3 0,0 0,-6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38.5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1,'4'0,"11"0,7 0,14 0,9 0,11 0,9 0,3 0,7 0,5 0,-6 0,-8 0,-1 0,2 0,-6 0,-9 0,-13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45.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1,'795'0,"-772"0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46.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30,'0'-1,"0"0,0 1,0-1,0 0,1 0,-1 0,0 1,1-1,-1 0,1 1,-1-1,1 0,-1 1,1-1,-1 1,1-1,0 0,-1 1,1 0,0-1,-1 1,1-1,0 1,-1 0,1-1,0 1,1 0,26-5,-23 4,87-6,104 6,-110 2,364 0,-426-1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4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1,'943'0,"-917"0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04:54.1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0,'777'0,"-760"1,-1 0,1 1,24 5,-17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3T13:42:48.4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2,'149'-1,"161"3,-191 10,17 2,-1-2,-41-1,-64-9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1:34.21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1,'183'13,"-96"-4,449 20,9-20,-135-4,1631 5,-1356-11,-81 1,-435-9,-3-1,-33 11,92-2,-137-8,15-1,331 26,224 6,-637-21,0 1,22 5,16 1,15-4,50 6,-10 9,-74-14,1-2,75-3,-43-1,58 1,-114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1:53.91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0,'185'6,"-44"-1,32-1,62-2,119-1,1217 19,293-1,-1406-20,765 1,867 0,-2052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2:02.49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1,'75'-1,"243"8,-185 3,304 21,2-20,-271-2,-24 0,12 0,1 0,-20-10,84 4,-112 12,0 2,377-22,-164-6,-175 2,-20 1,490 6,-318 3,1176-1,-1439 2,36 5,17 2,-73-7,0 1,0 0,0 1,17 7,25 5,-39-11,3 0,-1-1,29 1,-24-2,0 0,35 10,-37-7,0-1,47 3,-50-8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1T17:12:13.868"/>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8A457-D559-46D6-B257-EDBB63A0319A}" type="datetimeFigureOut">
              <a:rPr lang="zh-TW" altLang="en-US" smtClean="0"/>
              <a:t>2023/4/10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1240C-9642-49CC-BA9E-815B6765D141}" type="slidenum">
              <a:rPr lang="zh-TW" altLang="en-US" smtClean="0"/>
              <a:t>‹#›</a:t>
            </a:fld>
            <a:endParaRPr lang="zh-TW" altLang="en-US"/>
          </a:p>
        </p:txBody>
      </p:sp>
    </p:spTree>
    <p:extLst>
      <p:ext uri="{BB962C8B-B14F-4D97-AF65-F5344CB8AC3E}">
        <p14:creationId xmlns:p14="http://schemas.microsoft.com/office/powerpoint/2010/main" val="225453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本文提出了一種針對點雲分類的可解釋機器學習方法，稱為</a:t>
            </a:r>
            <a:r>
              <a:rPr lang="en-US" altLang="zh-TW" dirty="0" err="1"/>
              <a:t>PointHop</a:t>
            </a:r>
            <a:r>
              <a:rPr lang="zh-TW" altLang="en-US" dirty="0"/>
              <a:t>方法。 </a:t>
            </a:r>
            <a:r>
              <a:rPr lang="en-US" altLang="zh-TW" dirty="0" err="1"/>
              <a:t>PointHop</a:t>
            </a:r>
            <a:r>
              <a:rPr lang="zh-TW" altLang="en-US" dirty="0"/>
              <a:t>方法由兩個階段組成：</a:t>
            </a:r>
            <a:endParaRPr lang="en-US" altLang="zh-TW" dirty="0"/>
          </a:p>
          <a:p>
            <a:r>
              <a:rPr lang="en-US" altLang="zh-TW" dirty="0"/>
              <a:t>1</a:t>
            </a:r>
            <a:r>
              <a:rPr lang="zh-TW" altLang="en-US" dirty="0"/>
              <a:t>）通過迭代一跳</a:t>
            </a:r>
            <a:r>
              <a:rPr lang="en-US" altLang="zh-TW" dirty="0"/>
              <a:t>one-hop</a:t>
            </a:r>
            <a:r>
              <a:rPr lang="zh-TW" altLang="en-US" dirty="0"/>
              <a:t>信息交換進行從局部到全局的屬性構建</a:t>
            </a:r>
            <a:endParaRPr lang="en-US" altLang="zh-TW" dirty="0"/>
          </a:p>
          <a:p>
            <a:r>
              <a:rPr lang="en-US" altLang="zh-TW" dirty="0"/>
              <a:t>2</a:t>
            </a:r>
            <a:r>
              <a:rPr lang="zh-TW" altLang="en-US" dirty="0"/>
              <a:t>）分類和集成。在屬性構建階段，我們通過空間劃分過程和開發能夠表徵點與其一跳鄰居之間關係的穩健描述符，解決了無序點雲數據的問題。當我們將多個</a:t>
            </a:r>
            <a:r>
              <a:rPr lang="en-US" altLang="zh-TW" dirty="0" err="1"/>
              <a:t>PointHop</a:t>
            </a:r>
            <a:r>
              <a:rPr lang="zh-TW" altLang="en-US" dirty="0"/>
              <a:t>單元級聯使用時，通過考慮與一跳鄰居點的關係，點的屬性將通過迭代不斷增長。此外，為了控制與點相關的屬性向量的快速維度增長，我們使用</a:t>
            </a:r>
            <a:r>
              <a:rPr lang="en-US" altLang="zh-TW" dirty="0"/>
              <a:t>Saab</a:t>
            </a:r>
            <a:r>
              <a:rPr lang="zh-TW" altLang="en-US" dirty="0"/>
              <a:t>變換來降低每個</a:t>
            </a:r>
            <a:r>
              <a:rPr lang="en-US" altLang="zh-TW" dirty="0" err="1"/>
              <a:t>PointHop</a:t>
            </a:r>
            <a:r>
              <a:rPr lang="zh-TW" altLang="en-US" dirty="0"/>
              <a:t>單元中的屬性維度。在分類和集成階段，我們將從多個</a:t>
            </a:r>
            <a:r>
              <a:rPr lang="en-US" altLang="zh-TW" dirty="0" err="1"/>
              <a:t>PointHop</a:t>
            </a:r>
            <a:r>
              <a:rPr lang="zh-TW" altLang="en-US" dirty="0"/>
              <a:t>單元獲得的特徵向量饋送給分類器。我們探索集成方法，進一步提高分類性能。實驗結果表明，</a:t>
            </a:r>
            <a:r>
              <a:rPr lang="en-US" altLang="zh-TW" dirty="0" err="1"/>
              <a:t>PointHop</a:t>
            </a:r>
            <a:r>
              <a:rPr lang="zh-TW" altLang="en-US" dirty="0"/>
              <a:t>方法提供了與最先進的方法相當的分類性能，同時要求更低的訓練複雜度。</a:t>
            </a:r>
          </a:p>
          <a:p>
            <a:r>
              <a:rPr lang="zh-TW" altLang="en-US" dirty="0"/>
              <a:t>關鍵詞：可解釋機器學習、點雲分類、</a:t>
            </a:r>
            <a:r>
              <a:rPr lang="en-US" altLang="zh-TW" dirty="0"/>
              <a:t>3D</a:t>
            </a:r>
            <a:r>
              <a:rPr lang="zh-TW" altLang="en-US" dirty="0"/>
              <a:t>物體識別、計算機視覺、</a:t>
            </a:r>
            <a:r>
              <a:rPr lang="en-US" altLang="zh-TW" dirty="0"/>
              <a:t>Saab</a:t>
            </a:r>
            <a:r>
              <a:rPr lang="zh-TW" altLang="en-US" dirty="0"/>
              <a:t>變換。</a:t>
            </a:r>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a:t>
            </a:fld>
            <a:endParaRPr lang="zh-TW" altLang="en-US"/>
          </a:p>
        </p:txBody>
      </p:sp>
    </p:spTree>
    <p:extLst>
      <p:ext uri="{BB962C8B-B14F-4D97-AF65-F5344CB8AC3E}">
        <p14:creationId xmlns:p14="http://schemas.microsoft.com/office/powerpoint/2010/main" val="101233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(x, y, z) </a:t>
            </a:r>
            <a:r>
              <a:rPr lang="zh-TW" altLang="en-US" dirty="0"/>
              <a:t>作為點的初始屬性，稱為</a:t>
            </a:r>
            <a:r>
              <a:rPr lang="en-US" altLang="zh-TW" dirty="0"/>
              <a:t>0-hop</a:t>
            </a:r>
            <a:r>
              <a:rPr lang="zh-TW" altLang="en-US" dirty="0"/>
              <a:t>屬性。 </a:t>
            </a:r>
            <a:r>
              <a:rPr lang="en-US" altLang="zh-TW" dirty="0"/>
              <a:t>0-hop</a:t>
            </a:r>
            <a:r>
              <a:rPr lang="zh-TW" altLang="en-US" dirty="0"/>
              <a:t>屬性的維度為</a:t>
            </a:r>
            <a:r>
              <a:rPr lang="en-US" altLang="zh-TW" dirty="0"/>
              <a:t>3</a:t>
            </a:r>
            <a:r>
              <a:rPr lang="zh-TW" altLang="en-US" dirty="0"/>
              <a:t>。根據式（</a:t>
            </a:r>
            <a:r>
              <a:rPr lang="en-US" altLang="zh-TW" dirty="0"/>
              <a:t>4</a:t>
            </a:r>
            <a:r>
              <a:rPr lang="zh-TW" altLang="en-US" dirty="0"/>
              <a:t>）給出的局部描述符具有</a:t>
            </a:r>
            <a:r>
              <a:rPr lang="en-US" altLang="zh-TW" dirty="0"/>
              <a:t>3</a:t>
            </a:r>
            <a:r>
              <a:rPr lang="zh-TW" altLang="en-US" dirty="0"/>
              <a:t> * </a:t>
            </a:r>
            <a:r>
              <a:rPr lang="en-US" altLang="zh-TW" dirty="0"/>
              <a:t>8</a:t>
            </a:r>
            <a:r>
              <a:rPr lang="zh-TW" altLang="en-US" dirty="0"/>
              <a:t> </a:t>
            </a:r>
            <a:r>
              <a:rPr lang="en-US" altLang="zh-TW" dirty="0"/>
              <a:t>=</a:t>
            </a:r>
            <a:r>
              <a:rPr lang="zh-TW" altLang="en-US" dirty="0"/>
              <a:t> </a:t>
            </a:r>
            <a:r>
              <a:rPr lang="en-US" altLang="zh-TW" dirty="0"/>
              <a:t>24</a:t>
            </a:r>
            <a:r>
              <a:rPr lang="zh-TW" altLang="en-US" dirty="0"/>
              <a:t>的維度，每個像限內都有平均操作，因此該描述符對所獲取點的位置擾動具有強韌性。</a:t>
            </a:r>
            <a:r>
              <a:rPr lang="zh-TW" altLang="en-US" u="sng" dirty="0"/>
              <a:t>我們採用局部描述符作為一個點的新屬性，考慮到該點與其</a:t>
            </a:r>
            <a:r>
              <a:rPr lang="en-US" altLang="zh-TW" u="sng" dirty="0"/>
              <a:t>KNN</a:t>
            </a:r>
            <a:r>
              <a:rPr lang="zh-TW" altLang="en-US" u="sng" dirty="0"/>
              <a:t>鄰居的關係。這被稱為</a:t>
            </a:r>
            <a:r>
              <a:rPr lang="en-US" altLang="zh-TW" u="sng" dirty="0"/>
              <a:t>1-hop</a:t>
            </a:r>
            <a:r>
              <a:rPr lang="zh-TW" altLang="en-US" u="sng" dirty="0"/>
              <a:t>屬性</a:t>
            </a:r>
            <a:r>
              <a:rPr lang="zh-TW" altLang="en-US" dirty="0"/>
              <a:t>。注意，對於具有顏色信息（</a:t>
            </a:r>
            <a:r>
              <a:rPr lang="en-US" altLang="zh-TW" dirty="0"/>
              <a:t>r</a:t>
            </a:r>
            <a:r>
              <a:rPr lang="zh-TW" altLang="en-US" dirty="0"/>
              <a:t>，</a:t>
            </a:r>
            <a:r>
              <a:rPr lang="en-US" altLang="zh-TW" dirty="0"/>
              <a:t>g</a:t>
            </a:r>
            <a:r>
              <a:rPr lang="zh-TW" altLang="en-US" dirty="0"/>
              <a:t>，</a:t>
            </a:r>
            <a:r>
              <a:rPr lang="en-US" altLang="zh-TW" dirty="0"/>
              <a:t>b</a:t>
            </a:r>
            <a:r>
              <a:rPr lang="zh-TW" altLang="en-US" dirty="0"/>
              <a:t>）的點雲，可以將</a:t>
            </a:r>
            <a:r>
              <a:rPr lang="en-US" altLang="zh-TW" dirty="0"/>
              <a:t>0-hop</a:t>
            </a:r>
            <a:r>
              <a:rPr lang="zh-TW" altLang="en-US" dirty="0"/>
              <a:t>屬性推廣為（</a:t>
            </a:r>
            <a:r>
              <a:rPr lang="en-US" altLang="zh-TW" dirty="0"/>
              <a:t>x</a:t>
            </a:r>
            <a:r>
              <a:rPr lang="zh-TW" altLang="en-US" dirty="0"/>
              <a:t>，</a:t>
            </a:r>
            <a:r>
              <a:rPr lang="en-US" altLang="zh-TW" dirty="0"/>
              <a:t>y</a:t>
            </a:r>
            <a:r>
              <a:rPr lang="zh-TW" altLang="en-US" dirty="0"/>
              <a:t>，</a:t>
            </a:r>
            <a:r>
              <a:rPr lang="en-US" altLang="zh-TW" dirty="0"/>
              <a:t>z</a:t>
            </a:r>
            <a:r>
              <a:rPr lang="zh-TW" altLang="en-US" dirty="0"/>
              <a:t>，</a:t>
            </a:r>
            <a:r>
              <a:rPr lang="en-US" altLang="zh-TW" dirty="0"/>
              <a:t>r</a:t>
            </a:r>
            <a:r>
              <a:rPr lang="zh-TW" altLang="en-US" dirty="0"/>
              <a:t>，</a:t>
            </a:r>
            <a:r>
              <a:rPr lang="en-US" altLang="zh-TW" dirty="0"/>
              <a:t>g</a:t>
            </a:r>
            <a:r>
              <a:rPr lang="zh-TW" altLang="en-US" dirty="0"/>
              <a:t>，</a:t>
            </a:r>
            <a:r>
              <a:rPr lang="en-US" altLang="zh-TW" dirty="0"/>
              <a:t>b</a:t>
            </a:r>
            <a:r>
              <a:rPr lang="zh-TW" altLang="en-US" dirty="0"/>
              <a:t>）。</a:t>
            </a:r>
            <a:r>
              <a:rPr lang="zh-TW" altLang="en-US" u="sng" dirty="0"/>
              <a:t>如果</a:t>
            </a:r>
            <a:r>
              <a:rPr lang="en-US" altLang="zh-TW" u="sng" dirty="0" err="1"/>
              <a:t>pB</a:t>
            </a:r>
            <a:r>
              <a:rPr lang="zh-TW" altLang="en-US" u="sng" dirty="0"/>
              <a:t>是</a:t>
            </a:r>
            <a:r>
              <a:rPr lang="en-US" altLang="zh-TW" u="sng" dirty="0"/>
              <a:t>KNN</a:t>
            </a:r>
            <a:r>
              <a:rPr lang="zh-TW" altLang="en-US" u="sng" dirty="0"/>
              <a:t>（</a:t>
            </a:r>
            <a:r>
              <a:rPr lang="en-US" altLang="zh-TW" u="sng" dirty="0" err="1"/>
              <a:t>pA</a:t>
            </a:r>
            <a:r>
              <a:rPr lang="zh-TW" altLang="en-US" u="sng" dirty="0"/>
              <a:t>）中的成員，則稱</a:t>
            </a:r>
            <a:r>
              <a:rPr lang="en-US" altLang="zh-TW" u="sng" dirty="0" err="1"/>
              <a:t>pB</a:t>
            </a:r>
            <a:r>
              <a:rPr lang="zh-TW" altLang="en-US" u="sng" dirty="0"/>
              <a:t>是</a:t>
            </a:r>
            <a:r>
              <a:rPr lang="en-US" altLang="zh-TW" u="sng" dirty="0" err="1"/>
              <a:t>pA</a:t>
            </a:r>
            <a:r>
              <a:rPr lang="zh-TW" altLang="en-US" u="sng" dirty="0"/>
              <a:t>的</a:t>
            </a:r>
            <a:r>
              <a:rPr lang="en-US" altLang="zh-TW" u="sng" dirty="0"/>
              <a:t>1-hop</a:t>
            </a:r>
            <a:r>
              <a:rPr lang="zh-TW" altLang="en-US" u="sng" dirty="0"/>
              <a:t>鄰居。如果</a:t>
            </a:r>
            <a:r>
              <a:rPr lang="en-US" altLang="zh-TW" u="sng" dirty="0" err="1"/>
              <a:t>pC</a:t>
            </a:r>
            <a:r>
              <a:rPr lang="zh-TW" altLang="en-US" u="sng" dirty="0"/>
              <a:t>是</a:t>
            </a:r>
            <a:r>
              <a:rPr lang="en-US" altLang="zh-TW" u="sng" dirty="0" err="1"/>
              <a:t>pB</a:t>
            </a:r>
            <a:r>
              <a:rPr lang="zh-TW" altLang="en-US" u="sng" dirty="0"/>
              <a:t>的</a:t>
            </a:r>
            <a:r>
              <a:rPr lang="en-US" altLang="zh-TW" u="sng" dirty="0"/>
              <a:t>1-hop</a:t>
            </a:r>
            <a:r>
              <a:rPr lang="zh-TW" altLang="en-US" u="sng" dirty="0"/>
              <a:t>鄰居，</a:t>
            </a:r>
            <a:r>
              <a:rPr lang="en-US" altLang="zh-TW" u="sng" dirty="0" err="1"/>
              <a:t>pB</a:t>
            </a:r>
            <a:r>
              <a:rPr lang="zh-TW" altLang="en-US" u="sng" dirty="0"/>
              <a:t>是</a:t>
            </a:r>
            <a:r>
              <a:rPr lang="en-US" altLang="zh-TW" u="sng" dirty="0" err="1"/>
              <a:t>pA</a:t>
            </a:r>
            <a:r>
              <a:rPr lang="zh-TW" altLang="en-US" u="sng" dirty="0"/>
              <a:t>的</a:t>
            </a:r>
            <a:r>
              <a:rPr lang="en-US" altLang="zh-TW" u="sng" dirty="0"/>
              <a:t>1-hop</a:t>
            </a:r>
            <a:r>
              <a:rPr lang="zh-TW" altLang="en-US" u="sng" dirty="0"/>
              <a:t>鄰居</a:t>
            </a:r>
            <a:r>
              <a:rPr lang="zh-TW" altLang="en-US" dirty="0"/>
              <a:t>，則如果</a:t>
            </a:r>
            <a:r>
              <a:rPr lang="en-US" altLang="zh-TW" dirty="0" err="1"/>
              <a:t>pC</a:t>
            </a:r>
            <a:r>
              <a:rPr lang="zh-TW" altLang="en-US" dirty="0"/>
              <a:t>不是</a:t>
            </a:r>
            <a:r>
              <a:rPr lang="en-US" altLang="zh-TW" dirty="0" err="1"/>
              <a:t>pA</a:t>
            </a:r>
            <a:r>
              <a:rPr lang="zh-TW" altLang="en-US" dirty="0"/>
              <a:t>的</a:t>
            </a:r>
            <a:r>
              <a:rPr lang="en-US" altLang="zh-TW" dirty="0"/>
              <a:t>1-hop</a:t>
            </a:r>
            <a:r>
              <a:rPr lang="zh-TW" altLang="en-US" dirty="0"/>
              <a:t>鄰居，則稱</a:t>
            </a:r>
            <a:r>
              <a:rPr lang="en-US" altLang="zh-TW" dirty="0" err="1"/>
              <a:t>pC</a:t>
            </a:r>
            <a:r>
              <a:rPr lang="zh-TW" altLang="en-US" dirty="0"/>
              <a:t>是</a:t>
            </a:r>
            <a:r>
              <a:rPr lang="en-US" altLang="zh-TW" dirty="0" err="1"/>
              <a:t>pA</a:t>
            </a:r>
            <a:r>
              <a:rPr lang="zh-TW" altLang="en-US" dirty="0"/>
              <a:t>的</a:t>
            </a:r>
            <a:r>
              <a:rPr lang="en-US" altLang="zh-TW" dirty="0"/>
              <a:t>2-hop</a:t>
            </a:r>
            <a:r>
              <a:rPr lang="zh-TW" altLang="en-US" dirty="0"/>
              <a:t>鄰居。由於局部描述符從</a:t>
            </a:r>
            <a:r>
              <a:rPr lang="en-US" altLang="zh-TW" dirty="0"/>
              <a:t>0-hop</a:t>
            </a:r>
            <a:r>
              <a:rPr lang="zh-TW" altLang="en-US" dirty="0"/>
              <a:t>到</a:t>
            </a:r>
            <a:r>
              <a:rPr lang="en-US" altLang="zh-TW" dirty="0"/>
              <a:t>1-hop</a:t>
            </a:r>
            <a:r>
              <a:rPr lang="zh-TW" altLang="en-US" dirty="0"/>
              <a:t>的改變，每個點的屬性向量的維度從</a:t>
            </a:r>
            <a:r>
              <a:rPr lang="en-US" altLang="zh-TW" dirty="0"/>
              <a:t>3</a:t>
            </a:r>
            <a:r>
              <a:rPr lang="zh-TW" altLang="en-US" dirty="0"/>
              <a:t>增加到</a:t>
            </a:r>
            <a:r>
              <a:rPr lang="en-US" altLang="zh-TW" dirty="0"/>
              <a:t>24</a:t>
            </a:r>
            <a:r>
              <a:rPr lang="zh-TW" altLang="en-US" dirty="0"/>
              <a:t>。我們可以基於每個點的</a:t>
            </a:r>
            <a:r>
              <a:rPr lang="en-US" altLang="zh-TW" dirty="0"/>
              <a:t>1-hop</a:t>
            </a:r>
            <a:r>
              <a:rPr lang="zh-TW" altLang="en-US" dirty="0"/>
              <a:t>屬性構建另一個局部描述符。該描述符定義了維度為</a:t>
            </a:r>
            <a:r>
              <a:rPr lang="en-US" altLang="zh-TW" dirty="0"/>
              <a:t>24×8 = 192</a:t>
            </a:r>
            <a:r>
              <a:rPr lang="zh-TW" altLang="en-US" dirty="0"/>
              <a:t>的</a:t>
            </a:r>
            <a:r>
              <a:rPr lang="en-US" altLang="zh-TW" dirty="0"/>
              <a:t>2-hop</a:t>
            </a:r>
            <a:r>
              <a:rPr lang="zh-TW" altLang="en-US" dirty="0"/>
              <a:t>屬性。 </a:t>
            </a:r>
            <a:r>
              <a:rPr lang="en-US" altLang="zh-TW" dirty="0"/>
              <a:t>n-hop</a:t>
            </a:r>
            <a:r>
              <a:rPr lang="zh-TW" altLang="en-US" dirty="0"/>
              <a:t>屬性表徵一個點與其</a:t>
            </a:r>
            <a:r>
              <a:rPr lang="en-US" altLang="zh-TW" dirty="0"/>
              <a:t>m-hop</a:t>
            </a:r>
            <a:r>
              <a:rPr lang="zh-TW" altLang="en-US" dirty="0"/>
              <a:t>鄰居的關係，其中</a:t>
            </a:r>
            <a:r>
              <a:rPr lang="en-US" altLang="zh-TW" dirty="0"/>
              <a:t>m ≤ n</a:t>
            </a:r>
            <a:r>
              <a:rPr lang="zh-TW" altLang="en-US" dirty="0"/>
              <a:t>。</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11</a:t>
            </a:fld>
            <a:endParaRPr lang="zh-TW" altLang="en-US"/>
          </a:p>
        </p:txBody>
      </p:sp>
    </p:spTree>
    <p:extLst>
      <p:ext uri="{BB962C8B-B14F-4D97-AF65-F5344CB8AC3E}">
        <p14:creationId xmlns:p14="http://schemas.microsoft.com/office/powerpoint/2010/main" val="1570980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隨著 </a:t>
            </a:r>
            <a:r>
              <a:rPr lang="en-US" altLang="zh-TW" dirty="0"/>
              <a:t>n </a:t>
            </a:r>
            <a:r>
              <a:rPr lang="zh-TW" altLang="en-US" dirty="0"/>
              <a:t>變大，</a:t>
            </a:r>
            <a:r>
              <a:rPr lang="en-US" altLang="zh-TW" dirty="0"/>
              <a:t>n-hop </a:t>
            </a:r>
            <a:r>
              <a:rPr lang="zh-TW" altLang="en-US" dirty="0"/>
              <a:t>屬性在點雲模型中提供了更大的點覆蓋範圍，這類似於 </a:t>
            </a:r>
            <a:r>
              <a:rPr lang="en-US" altLang="zh-TW" dirty="0"/>
              <a:t>CNN </a:t>
            </a:r>
            <a:r>
              <a:rPr lang="zh-TW" altLang="en-US" dirty="0"/>
              <a:t>更深層中更大的感受野。 然而，維度增長速度很快。 在接觸到第 </a:t>
            </a:r>
            <a:r>
              <a:rPr lang="en-US" altLang="zh-TW" dirty="0"/>
              <a:t>(n+1) </a:t>
            </a:r>
            <a:r>
              <a:rPr lang="zh-TW" altLang="en-US" dirty="0"/>
              <a:t>跳的鄰居之前，希望首先減少 </a:t>
            </a:r>
            <a:r>
              <a:rPr lang="en-US" altLang="zh-TW" dirty="0"/>
              <a:t>n </a:t>
            </a:r>
            <a:r>
              <a:rPr lang="zh-TW" altLang="en-US" dirty="0"/>
              <a:t>跳屬性向量的維數。 </a:t>
            </a:r>
            <a:r>
              <a:rPr lang="en-US" altLang="zh-TW" dirty="0"/>
              <a:t>Saab </a:t>
            </a:r>
            <a:r>
              <a:rPr lang="zh-TW" altLang="en-US" dirty="0"/>
              <a:t>變換 </a:t>
            </a:r>
            <a:r>
              <a:rPr lang="en-US" altLang="zh-TW" dirty="0"/>
              <a:t>[27] </a:t>
            </a:r>
            <a:r>
              <a:rPr lang="zh-TW" altLang="en-US" dirty="0"/>
              <a:t>用於減少每個點的屬性維數。</a:t>
            </a:r>
            <a:endParaRPr lang="en-US" altLang="zh-TW" dirty="0"/>
          </a:p>
          <a:p>
            <a:endParaRPr lang="en-US" altLang="zh-TW" dirty="0"/>
          </a:p>
          <a:p>
            <a:r>
              <a:rPr lang="zh-TW" altLang="en-US" dirty="0"/>
              <a:t>每個 </a:t>
            </a:r>
            <a:r>
              <a:rPr lang="en-US" altLang="zh-TW" dirty="0"/>
              <a:t>Saab </a:t>
            </a:r>
            <a:r>
              <a:rPr lang="zh-TW" altLang="en-US" dirty="0"/>
              <a:t>變換包含三個步驟：</a:t>
            </a:r>
            <a:r>
              <a:rPr lang="en-US" altLang="zh-TW" dirty="0"/>
              <a:t>1) DC/AC </a:t>
            </a:r>
            <a:r>
              <a:rPr lang="zh-TW" altLang="en-US" dirty="0"/>
              <a:t>分離，</a:t>
            </a:r>
            <a:r>
              <a:rPr lang="en-US" altLang="zh-TW" dirty="0"/>
              <a:t>2) PCA </a:t>
            </a:r>
            <a:r>
              <a:rPr lang="zh-TW" altLang="en-US" dirty="0"/>
              <a:t>和 </a:t>
            </a:r>
            <a:r>
              <a:rPr lang="en-US" altLang="zh-TW" dirty="0"/>
              <a:t>3) </a:t>
            </a:r>
            <a:r>
              <a:rPr lang="zh-TW" altLang="en-US" dirty="0"/>
              <a:t>偏置加法。 </a:t>
            </a:r>
            <a:endParaRPr lang="en-US" altLang="zh-TW" dirty="0"/>
          </a:p>
          <a:p>
            <a:r>
              <a:rPr lang="en-US" altLang="zh-TW" dirty="0"/>
              <a:t>AC Saab </a:t>
            </a:r>
            <a:r>
              <a:rPr lang="zh-TW" altLang="en-US" dirty="0"/>
              <a:t>濾波器的數量由 </a:t>
            </a:r>
            <a:r>
              <a:rPr lang="en-US" altLang="zh-TW" dirty="0"/>
              <a:t>PCA </a:t>
            </a:r>
            <a:r>
              <a:rPr lang="zh-TW" altLang="en-US" dirty="0"/>
              <a:t>係數的能量圖決定，如圖 </a:t>
            </a:r>
            <a:r>
              <a:rPr lang="en-US" altLang="zh-TW" dirty="0"/>
              <a:t>5 </a:t>
            </a:r>
            <a:r>
              <a:rPr lang="zh-TW" altLang="en-US" dirty="0"/>
              <a:t>所示。我們選擇曲線的拐點位置，如每個子圖中的紅點所示。</a:t>
            </a:r>
            <a:endParaRPr lang="en-US" altLang="zh-TW" dirty="0"/>
          </a:p>
          <a:p>
            <a:r>
              <a:rPr lang="zh-TW" altLang="en-US" dirty="0"/>
              <a:t>所提出的 </a:t>
            </a:r>
            <a:r>
              <a:rPr lang="en-US" altLang="zh-TW" dirty="0" err="1"/>
              <a:t>PointHop</a:t>
            </a:r>
            <a:r>
              <a:rPr lang="en-US" altLang="zh-TW" dirty="0"/>
              <a:t> </a:t>
            </a:r>
            <a:r>
              <a:rPr lang="zh-TW" altLang="en-US" dirty="0"/>
              <a:t>方法的系統圖如圖 </a:t>
            </a:r>
            <a:r>
              <a:rPr lang="en-US" altLang="zh-TW" dirty="0"/>
              <a:t>3 </a:t>
            </a:r>
            <a:r>
              <a:rPr lang="zh-TW" altLang="en-US" dirty="0"/>
              <a:t>所示。它</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12</a:t>
            </a:fld>
            <a:endParaRPr lang="zh-TW" altLang="en-US"/>
          </a:p>
        </p:txBody>
      </p:sp>
    </p:spTree>
    <p:extLst>
      <p:ext uri="{BB962C8B-B14F-4D97-AF65-F5344CB8AC3E}">
        <p14:creationId xmlns:p14="http://schemas.microsoft.com/office/powerpoint/2010/main" val="37914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多個</a:t>
            </a:r>
            <a:r>
              <a:rPr lang="en-US" altLang="zh-TW" dirty="0" err="1"/>
              <a:t>PointHop</a:t>
            </a:r>
            <a:r>
              <a:rPr lang="zh-TW" altLang="en-US" dirty="0"/>
              <a:t>單元 聯集</a:t>
            </a:r>
            <a:endParaRPr lang="en-US" altLang="zh-TW" dirty="0"/>
          </a:p>
          <a:p>
            <a:r>
              <a:rPr lang="zh-TW" altLang="en-US" dirty="0"/>
              <a:t>以點雲</a:t>
            </a:r>
            <a:r>
              <a:rPr lang="en-US" altLang="zh-TW" dirty="0"/>
              <a:t>P</a:t>
            </a:r>
            <a:r>
              <a:rPr lang="zh-TW" altLang="en-US" dirty="0"/>
              <a:t>作為輸入並輸出相應的類標籤。 它包括兩個階段：</a:t>
            </a:r>
            <a:r>
              <a:rPr lang="en-US" altLang="zh-TW" dirty="0"/>
              <a:t>1</a:t>
            </a:r>
            <a:r>
              <a:rPr lang="zh-TW" altLang="en-US" dirty="0"/>
              <a:t>）通過局部到全局的屬性構建多跳信息交換，以及 </a:t>
            </a:r>
            <a:r>
              <a:rPr lang="en-US" altLang="zh-TW" dirty="0"/>
              <a:t>2) </a:t>
            </a:r>
            <a:r>
              <a:rPr lang="zh-TW" altLang="en-US" dirty="0"/>
              <a:t>分類和合奏。</a:t>
            </a:r>
            <a:endParaRPr lang="en-US" altLang="zh-TW" dirty="0"/>
          </a:p>
          <a:p>
            <a:endParaRPr lang="en-US" altLang="zh-TW" dirty="0"/>
          </a:p>
          <a:p>
            <a:r>
              <a:rPr lang="zh-TW" altLang="en-US" dirty="0"/>
              <a:t>由多個 </a:t>
            </a:r>
            <a:r>
              <a:rPr lang="en-US" altLang="zh-TW" dirty="0" err="1"/>
              <a:t>PointHop</a:t>
            </a:r>
            <a:r>
              <a:rPr lang="en-US" altLang="zh-TW" dirty="0"/>
              <a:t> </a:t>
            </a:r>
            <a:r>
              <a:rPr lang="zh-TW" altLang="en-US" dirty="0"/>
              <a:t>單元組成。 圖中顯示了四個 </a:t>
            </a:r>
            <a:r>
              <a:rPr lang="en-US" altLang="zh-TW" dirty="0" err="1"/>
              <a:t>PointHop</a:t>
            </a:r>
            <a:r>
              <a:rPr lang="en-US" altLang="zh-TW" dirty="0"/>
              <a:t> </a:t>
            </a:r>
            <a:r>
              <a:rPr lang="zh-TW" altLang="en-US" dirty="0"/>
              <a:t>單元。 對於第</a:t>
            </a:r>
            <a:r>
              <a:rPr lang="en-US" altLang="zh-TW" dirty="0" err="1"/>
              <a:t>i</a:t>
            </a:r>
            <a:r>
              <a:rPr lang="zh-TW" altLang="en-US" dirty="0"/>
              <a:t>個</a:t>
            </a:r>
            <a:r>
              <a:rPr lang="en-US" altLang="zh-TW" dirty="0" err="1"/>
              <a:t>PointHop</a:t>
            </a:r>
            <a:r>
              <a:rPr lang="zh-TW" altLang="en-US" dirty="0"/>
              <a:t>單元輸出，我們使用</a:t>
            </a:r>
            <a:r>
              <a:rPr lang="en-US" altLang="zh-TW" dirty="0" err="1"/>
              <a:t>Ni×Di</a:t>
            </a:r>
            <a:r>
              <a:rPr lang="zh-TW" altLang="en-US" dirty="0"/>
              <a:t>來表徵它的兩個參數； 即它有</a:t>
            </a:r>
            <a:r>
              <a:rPr lang="en-US" altLang="zh-TW" dirty="0"/>
              <a:t>Ni</a:t>
            </a:r>
            <a:r>
              <a:rPr lang="zh-TW" altLang="en-US" dirty="0"/>
              <a:t>點，每個點都有</a:t>
            </a:r>
            <a:r>
              <a:rPr lang="en-US" altLang="zh-TW" dirty="0"/>
              <a:t>Di</a:t>
            </a:r>
            <a:r>
              <a:rPr lang="zh-TW" altLang="en-US" dirty="0"/>
              <a:t>屬性。</a:t>
            </a:r>
            <a:endParaRPr lang="en-US" altLang="zh-TW" dirty="0"/>
          </a:p>
          <a:p>
            <a:r>
              <a:rPr lang="zh-TW" altLang="en-US" dirty="0"/>
              <a:t>對於第 </a:t>
            </a:r>
            <a:r>
              <a:rPr lang="en-US" altLang="zh-TW" dirty="0" err="1"/>
              <a:t>i</a:t>
            </a:r>
            <a:r>
              <a:rPr lang="en-US" altLang="zh-TW" dirty="0"/>
              <a:t> </a:t>
            </a:r>
            <a:r>
              <a:rPr lang="zh-TW" altLang="en-US" dirty="0"/>
              <a:t>個 </a:t>
            </a:r>
            <a:r>
              <a:rPr lang="en-US" altLang="zh-TW" dirty="0" err="1"/>
              <a:t>PointHop</a:t>
            </a:r>
            <a:r>
              <a:rPr lang="en-US" altLang="zh-TW" dirty="0"/>
              <a:t> </a:t>
            </a:r>
            <a:r>
              <a:rPr lang="zh-TW" altLang="en-US" dirty="0"/>
              <a:t>單元，我們將 </a:t>
            </a:r>
            <a:r>
              <a:rPr lang="en-US" altLang="zh-TW" dirty="0"/>
              <a:t>Ni </a:t>
            </a:r>
            <a:r>
              <a:rPr lang="zh-TW" altLang="en-US" dirty="0"/>
              <a:t>個點的每個單獨屬性聚合（或合併）到單個特徵向量中</a:t>
            </a:r>
            <a:r>
              <a:rPr lang="zh-TW" altLang="en-US" u="sng" dirty="0"/>
              <a:t>。 為了豐富特徵集，我們考慮了多種聚合</a:t>
            </a:r>
            <a:r>
              <a:rPr lang="en-US" altLang="zh-TW" u="sng" dirty="0"/>
              <a:t>/</a:t>
            </a:r>
            <a:r>
              <a:rPr lang="zh-TW" altLang="en-US" u="sng" dirty="0"/>
              <a:t>池化方案，例如最大池化 </a:t>
            </a:r>
            <a:r>
              <a:rPr lang="en-US" altLang="zh-TW" u="sng" dirty="0"/>
              <a:t>[16]</a:t>
            </a:r>
            <a:r>
              <a:rPr lang="zh-TW" altLang="en-US" u="sng" dirty="0"/>
              <a:t>、均值聚合、</a:t>
            </a:r>
            <a:r>
              <a:rPr lang="en-US" altLang="zh-TW" u="sng" dirty="0"/>
              <a:t>l1-</a:t>
            </a:r>
            <a:r>
              <a:rPr lang="zh-TW" altLang="en-US" u="sng" dirty="0"/>
              <a:t>範數聚合和 </a:t>
            </a:r>
            <a:r>
              <a:rPr lang="en-US" altLang="zh-TW" u="sng" dirty="0"/>
              <a:t>l2-</a:t>
            </a:r>
            <a:r>
              <a:rPr lang="zh-TW" altLang="en-US" u="sng" dirty="0"/>
              <a:t>範數聚合</a:t>
            </a:r>
            <a:r>
              <a:rPr lang="zh-TW" altLang="en-US" dirty="0"/>
              <a:t>。 然後，我們將它們連接起來以獲得維度為 </a:t>
            </a:r>
            <a:r>
              <a:rPr lang="en-US" altLang="zh-TW" dirty="0"/>
              <a:t>M × Di </a:t>
            </a:r>
            <a:r>
              <a:rPr lang="zh-TW" altLang="en-US" dirty="0"/>
              <a:t>的特徵向量，其中 </a:t>
            </a:r>
            <a:r>
              <a:rPr lang="en-US" altLang="zh-TW" dirty="0"/>
              <a:t>M </a:t>
            </a:r>
            <a:r>
              <a:rPr lang="zh-TW" altLang="en-US" dirty="0"/>
              <a:t>是第 </a:t>
            </a:r>
            <a:r>
              <a:rPr lang="en-US" altLang="zh-TW" dirty="0" err="1"/>
              <a:t>i</a:t>
            </a:r>
            <a:r>
              <a:rPr lang="en-US" altLang="zh-TW" dirty="0"/>
              <a:t> </a:t>
            </a:r>
            <a:r>
              <a:rPr lang="zh-TW" altLang="en-US" dirty="0"/>
              <a:t>個 </a:t>
            </a:r>
            <a:r>
              <a:rPr lang="en-US" altLang="zh-TW" dirty="0" err="1"/>
              <a:t>PointHop</a:t>
            </a:r>
            <a:r>
              <a:rPr lang="en-US" altLang="zh-TW" dirty="0"/>
              <a:t> </a:t>
            </a:r>
            <a:r>
              <a:rPr lang="zh-TW" altLang="en-US" dirty="0"/>
              <a:t>單元的屬性聚合方法的數量。 最後，我們將所有 </a:t>
            </a:r>
            <a:r>
              <a:rPr lang="en-US" altLang="zh-TW" dirty="0" err="1"/>
              <a:t>PointHop</a:t>
            </a:r>
            <a:r>
              <a:rPr lang="en-US" altLang="zh-TW" dirty="0"/>
              <a:t> </a:t>
            </a:r>
            <a:r>
              <a:rPr lang="zh-TW" altLang="en-US" dirty="0"/>
              <a:t>單元的特徵向量連接起來，形成整個系統的最終特徵向量</a:t>
            </a:r>
            <a:r>
              <a:rPr lang="zh-TW" altLang="en-US" u="sng" dirty="0"/>
              <a:t>。 為了降低計算複雜度並加快覆蓋率，我們在兩個連續的 </a:t>
            </a:r>
            <a:r>
              <a:rPr lang="en-US" altLang="zh-TW" u="sng" dirty="0" err="1"/>
              <a:t>PointHop</a:t>
            </a:r>
            <a:r>
              <a:rPr lang="en-US" altLang="zh-TW" u="sng" dirty="0"/>
              <a:t> </a:t>
            </a:r>
            <a:r>
              <a:rPr lang="zh-TW" altLang="en-US" u="sng" dirty="0"/>
              <a:t>單元之間採用</a:t>
            </a:r>
            <a:r>
              <a:rPr lang="en-US" altLang="zh-TW" u="sng" dirty="0"/>
              <a:t>FPS</a:t>
            </a:r>
            <a:r>
              <a:rPr lang="zh-TW" altLang="en-US" u="sng" dirty="0"/>
              <a:t>空間採樣方案，從而減少要處理的點數。 </a:t>
            </a:r>
            <a:r>
              <a:rPr lang="zh-TW" altLang="en-US" dirty="0"/>
              <a:t>這是通過最遠點採樣 </a:t>
            </a:r>
            <a:r>
              <a:rPr lang="en-US" altLang="zh-TW" dirty="0"/>
              <a:t>(FPS) </a:t>
            </a:r>
            <a:r>
              <a:rPr lang="zh-TW" altLang="en-US" dirty="0"/>
              <a:t>方案 </a:t>
            </a:r>
            <a:r>
              <a:rPr lang="en-US" altLang="zh-TW" dirty="0"/>
              <a:t>[37]</a:t>
            </a:r>
            <a:r>
              <a:rPr lang="zh-TW" altLang="en-US" dirty="0"/>
              <a:t>、</a:t>
            </a:r>
            <a:r>
              <a:rPr lang="en-US" altLang="zh-TW" dirty="0"/>
              <a:t>[38]</a:t>
            </a:r>
            <a:r>
              <a:rPr lang="zh-TW" altLang="en-US" dirty="0"/>
              <a:t>、</a:t>
            </a:r>
            <a:r>
              <a:rPr lang="en-US" altLang="zh-TW" dirty="0"/>
              <a:t>[39] </a:t>
            </a:r>
            <a:r>
              <a:rPr lang="zh-TW" altLang="en-US" dirty="0"/>
              <a:t>實現的，因為它可以更好地捕捉點雲模型的幾何結構。 對於一組給定的輸入點，</a:t>
            </a:r>
            <a:r>
              <a:rPr lang="en-US" altLang="zh-TW" dirty="0"/>
              <a:t>FPS </a:t>
            </a:r>
            <a:r>
              <a:rPr lang="zh-TW" altLang="en-US" dirty="0"/>
              <a:t>方案首先選擇最接近質心的點。 之後，它迭代地選擇與所選子集中的現有點歐幾里得距離最遠的點，直到達到目標數量。 </a:t>
            </a:r>
            <a:r>
              <a:rPr lang="en-US" altLang="zh-TW" dirty="0"/>
              <a:t>FPS </a:t>
            </a:r>
            <a:r>
              <a:rPr lang="zh-TW" altLang="en-US" dirty="0"/>
              <a:t>方案的優點將在第 </a:t>
            </a:r>
            <a:r>
              <a:rPr lang="en-US" altLang="zh-TW" dirty="0"/>
              <a:t>1 </a:t>
            </a:r>
            <a:r>
              <a:rPr lang="zh-TW" altLang="en-US" dirty="0"/>
              <a:t>節中說明。</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13</a:t>
            </a:fld>
            <a:endParaRPr lang="zh-TW" altLang="en-US"/>
          </a:p>
        </p:txBody>
      </p:sp>
    </p:spTree>
    <p:extLst>
      <p:ext uri="{BB962C8B-B14F-4D97-AF65-F5344CB8AC3E}">
        <p14:creationId xmlns:p14="http://schemas.microsoft.com/office/powerpoint/2010/main" val="415822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B. </a:t>
            </a:r>
            <a:r>
              <a:rPr lang="zh-TW" altLang="en-US" dirty="0"/>
              <a:t>分類和集成</a:t>
            </a:r>
          </a:p>
          <a:p>
            <a:r>
              <a:rPr lang="zh-TW" altLang="en-US" u="sng" dirty="0"/>
              <a:t>獲得特徵向量後，我們採用眾所周知的分類器，如支持向量機 </a:t>
            </a:r>
            <a:r>
              <a:rPr lang="en-US" altLang="zh-TW" u="sng" dirty="0"/>
              <a:t>(SVM) </a:t>
            </a:r>
            <a:r>
              <a:rPr lang="zh-TW" altLang="en-US" u="sng" dirty="0"/>
              <a:t>和隨機森林 </a:t>
            </a:r>
            <a:r>
              <a:rPr lang="en-US" altLang="zh-TW" u="sng" dirty="0"/>
              <a:t>(RF) </a:t>
            </a:r>
            <a:r>
              <a:rPr lang="zh-TW" altLang="en-US" u="sng" dirty="0"/>
              <a:t>分類器來進行分類任務。 </a:t>
            </a:r>
            <a:r>
              <a:rPr lang="en-US" altLang="zh-TW" dirty="0"/>
              <a:t>SVM </a:t>
            </a:r>
            <a:r>
              <a:rPr lang="zh-TW" altLang="en-US" dirty="0"/>
              <a:t>分類器通過查找分隔不同類的間隙來執行分類。 然後將測試樣本映射到間隙的一側，並預測為該側的標籤。 </a:t>
            </a:r>
            <a:r>
              <a:rPr lang="en-US" altLang="zh-TW" dirty="0"/>
              <a:t>RF</a:t>
            </a:r>
            <a:r>
              <a:rPr lang="zh-TW" altLang="en-US" dirty="0"/>
              <a:t>分類器首先訓練若干決策樹，每棵決策樹給出一個輸出。 然後，</a:t>
            </a:r>
            <a:r>
              <a:rPr lang="en-US" altLang="zh-TW" dirty="0"/>
              <a:t>RF </a:t>
            </a:r>
            <a:r>
              <a:rPr lang="zh-TW" altLang="en-US" dirty="0"/>
              <a:t>分類器集成所有決策樹的輸出以給出平均預測。 兩種分類器都很成熟且易於使用。 </a:t>
            </a:r>
            <a:r>
              <a:rPr lang="zh-TW" altLang="en-US" u="sng" dirty="0"/>
              <a:t>集成方法融合來自多個弱分類器的結果以獲得更強大的分類器 </a:t>
            </a:r>
            <a:r>
              <a:rPr lang="en-US" altLang="zh-TW" dirty="0"/>
              <a:t>[40]</a:t>
            </a:r>
            <a:r>
              <a:rPr lang="zh-TW" altLang="en-US" dirty="0"/>
              <a:t>、</a:t>
            </a:r>
            <a:r>
              <a:rPr lang="en-US" altLang="zh-TW" dirty="0"/>
              <a:t>[41]</a:t>
            </a:r>
            <a:r>
              <a:rPr lang="zh-TW" altLang="en-US" dirty="0"/>
              <a:t>、</a:t>
            </a:r>
            <a:r>
              <a:rPr lang="en-US" altLang="zh-TW" dirty="0"/>
              <a:t>[26]</a:t>
            </a:r>
            <a:r>
              <a:rPr lang="zh-TW" altLang="en-US" dirty="0"/>
              <a:t>、</a:t>
            </a:r>
            <a:r>
              <a:rPr lang="en-US" altLang="zh-TW" dirty="0"/>
              <a:t>[42]</a:t>
            </a:r>
            <a:r>
              <a:rPr lang="zh-TW" altLang="en-US" u="sng" dirty="0"/>
              <a:t>。 本文采用集成來進一步提高分類性能。 </a:t>
            </a:r>
            <a:endParaRPr lang="en-US" altLang="zh-TW" u="sng" dirty="0"/>
          </a:p>
          <a:p>
            <a:r>
              <a:rPr lang="zh-TW" altLang="en-US" u="sng" dirty="0"/>
              <a:t>我們考慮以下兩種集成策略。 </a:t>
            </a:r>
            <a:r>
              <a:rPr lang="en-US" altLang="zh-TW" u="sng" dirty="0"/>
              <a:t>1</a:t>
            </a:r>
            <a:r>
              <a:rPr lang="zh-TW" altLang="en-US" u="sng" dirty="0"/>
              <a:t>）決策集成。 多個 </a:t>
            </a:r>
            <a:r>
              <a:rPr lang="en-US" altLang="zh-TW" u="sng" dirty="0" err="1"/>
              <a:t>PointHop</a:t>
            </a:r>
            <a:r>
              <a:rPr lang="en-US" altLang="zh-TW" u="sng" dirty="0"/>
              <a:t> </a:t>
            </a:r>
            <a:r>
              <a:rPr lang="zh-TW" altLang="en-US" u="sng" dirty="0"/>
              <a:t>單元被單獨用作基分類器，它們的決策向量被連接起來形成一個新的集成分類器特徵向量。</a:t>
            </a:r>
            <a:endParaRPr lang="en-US" altLang="zh-TW" u="sng" dirty="0"/>
          </a:p>
          <a:p>
            <a:r>
              <a:rPr lang="zh-TW" altLang="en-US" u="sng" dirty="0"/>
              <a:t> </a:t>
            </a:r>
            <a:r>
              <a:rPr lang="en-US" altLang="zh-TW" u="sng" dirty="0"/>
              <a:t>2</a:t>
            </a:r>
            <a:r>
              <a:rPr lang="zh-TW" altLang="en-US" u="sng" dirty="0"/>
              <a:t>）特徵集成。 來自多個 </a:t>
            </a:r>
            <a:r>
              <a:rPr lang="en-US" altLang="zh-TW" u="sng" dirty="0" err="1"/>
              <a:t>PointHop</a:t>
            </a:r>
            <a:r>
              <a:rPr lang="en-US" altLang="zh-TW" u="sng" dirty="0"/>
              <a:t> </a:t>
            </a:r>
            <a:r>
              <a:rPr lang="zh-TW" altLang="en-US" u="sng" dirty="0"/>
              <a:t>單元的特徵被級聯以形成分類任務的最終向量。 </a:t>
            </a:r>
            <a:r>
              <a:rPr lang="zh-TW" altLang="en-US" dirty="0"/>
              <a:t>我們觀察到，</a:t>
            </a:r>
            <a:r>
              <a:rPr lang="zh-TW" altLang="en-US" u="sng" dirty="0"/>
              <a:t>如果特徵維度很大，第二種策略會以更高的複雜度為代價提供更好的分類精度</a:t>
            </a:r>
            <a:r>
              <a:rPr lang="zh-TW" altLang="en-US" dirty="0"/>
              <a:t>。 </a:t>
            </a:r>
            <a:endParaRPr lang="en-US" altLang="zh-TW" dirty="0"/>
          </a:p>
          <a:p>
            <a:r>
              <a:rPr lang="zh-TW" altLang="en-US" u="sng" dirty="0"/>
              <a:t>我們選擇第二種策略是因為它的準確性更高。 通過特徵集成策略，希望增加 </a:t>
            </a:r>
            <a:r>
              <a:rPr lang="en-US" altLang="zh-TW" u="sng" dirty="0" err="1"/>
              <a:t>PointHop</a:t>
            </a:r>
            <a:r>
              <a:rPr lang="en-US" altLang="zh-TW" u="sng" dirty="0"/>
              <a:t> </a:t>
            </a:r>
            <a:r>
              <a:rPr lang="zh-TW" altLang="en-US" u="sng" dirty="0"/>
              <a:t>的多樣性以豐富特徵集。</a:t>
            </a:r>
            <a:endParaRPr lang="en-US" altLang="zh-TW" u="sng" dirty="0"/>
          </a:p>
          <a:p>
            <a:r>
              <a:rPr lang="zh-TW" altLang="en-US" u="sng" dirty="0"/>
              <a:t> 我們使用以下四種方案來實現這一目標。</a:t>
            </a:r>
            <a:endParaRPr lang="en-US" altLang="zh-TW" u="sng" dirty="0"/>
          </a:p>
          <a:p>
            <a:r>
              <a:rPr lang="zh-TW" altLang="en-US" u="sng" dirty="0"/>
              <a:t>首先，我們通過將輸入數據旋轉一定程度來擴充輸入數據。 </a:t>
            </a:r>
            <a:endParaRPr lang="en-US" altLang="zh-TW" u="sng" dirty="0"/>
          </a:p>
          <a:p>
            <a:r>
              <a:rPr lang="zh-TW" altLang="en-US" u="sng" dirty="0"/>
              <a:t>其次，我們改變每個 </a:t>
            </a:r>
            <a:r>
              <a:rPr lang="en-US" altLang="zh-TW" u="sng" dirty="0" err="1"/>
              <a:t>PointHop</a:t>
            </a:r>
            <a:r>
              <a:rPr lang="en-US" altLang="zh-TW" u="sng" dirty="0"/>
              <a:t> </a:t>
            </a:r>
            <a:r>
              <a:rPr lang="zh-TW" altLang="en-US" u="sng" dirty="0"/>
              <a:t>單元中 </a:t>
            </a:r>
            <a:r>
              <a:rPr lang="en-US" altLang="zh-TW" u="sng" dirty="0"/>
              <a:t>Saab </a:t>
            </a:r>
            <a:r>
              <a:rPr lang="zh-TW" altLang="en-US" u="sng" dirty="0"/>
              <a:t>過濾器的數量。 </a:t>
            </a:r>
            <a:endParaRPr lang="en-US" altLang="zh-TW" u="sng" dirty="0"/>
          </a:p>
          <a:p>
            <a:r>
              <a:rPr lang="zh-TW" altLang="en-US" u="sng" dirty="0"/>
              <a:t>第三，我們改變了</a:t>
            </a:r>
            <a:r>
              <a:rPr lang="en-US" altLang="zh-TW" u="sng" dirty="0"/>
              <a:t>KNN</a:t>
            </a:r>
            <a:r>
              <a:rPr lang="zh-TW" altLang="en-US" u="sng" dirty="0"/>
              <a:t>方案中的</a:t>
            </a:r>
            <a:r>
              <a:rPr lang="en-US" altLang="zh-TW" u="sng" dirty="0"/>
              <a:t>K</a:t>
            </a:r>
            <a:r>
              <a:rPr lang="zh-TW" altLang="en-US" u="sng" dirty="0"/>
              <a:t>值。 </a:t>
            </a:r>
            <a:endParaRPr lang="en-US" altLang="zh-TW" u="sng" dirty="0"/>
          </a:p>
          <a:p>
            <a:r>
              <a:rPr lang="zh-TW" altLang="en-US" u="sng" dirty="0"/>
              <a:t>第四，我們改變 </a:t>
            </a:r>
            <a:r>
              <a:rPr lang="en-US" altLang="zh-TW" u="sng" dirty="0" err="1"/>
              <a:t>PointHop</a:t>
            </a:r>
            <a:r>
              <a:rPr lang="en-US" altLang="zh-TW" u="sng" dirty="0"/>
              <a:t> </a:t>
            </a:r>
            <a:r>
              <a:rPr lang="zh-TW" altLang="en-US" u="sng" dirty="0"/>
              <a:t>單位的</a:t>
            </a:r>
            <a:r>
              <a:rPr lang="zh-TW" altLang="en-US" dirty="0"/>
              <a:t>點數。</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14</a:t>
            </a:fld>
            <a:endParaRPr lang="zh-TW" altLang="en-US"/>
          </a:p>
        </p:txBody>
      </p:sp>
    </p:spTree>
    <p:extLst>
      <p:ext uri="{BB962C8B-B14F-4D97-AF65-F5344CB8AC3E}">
        <p14:creationId xmlns:p14="http://schemas.microsoft.com/office/powerpoint/2010/main" val="285533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ModelNet40 </a:t>
            </a:r>
            <a:r>
              <a:rPr lang="zh-TW" altLang="en-US" dirty="0"/>
              <a:t>的 </a:t>
            </a:r>
            <a:r>
              <a:rPr lang="en-US" altLang="zh-TW" dirty="0"/>
              <a:t>3D </a:t>
            </a:r>
            <a:r>
              <a:rPr lang="zh-TW" altLang="en-US" dirty="0"/>
              <a:t>物件分類數據集 上進行了實驗。</a:t>
            </a:r>
            <a:endParaRPr lang="en-US" altLang="zh-TW" dirty="0"/>
          </a:p>
          <a:p>
            <a:r>
              <a:rPr lang="zh-TW" altLang="en-US" dirty="0"/>
              <a:t>數據集包含飛機、椅子、長凳、杯子等</a:t>
            </a:r>
            <a:r>
              <a:rPr lang="en-US" altLang="zh-TW" dirty="0"/>
              <a:t>40</a:t>
            </a:r>
            <a:r>
              <a:rPr lang="zh-TW" altLang="en-US" dirty="0"/>
              <a:t>類物體的</a:t>
            </a:r>
            <a:r>
              <a:rPr lang="en-US" altLang="zh-TW" dirty="0"/>
              <a:t>CAD</a:t>
            </a:r>
            <a:r>
              <a:rPr lang="zh-TW" altLang="en-US" dirty="0"/>
              <a:t>模型，每個初始點云有</a:t>
            </a:r>
            <a:r>
              <a:rPr lang="en-US" altLang="zh-TW" dirty="0"/>
              <a:t>2048</a:t>
            </a:r>
            <a:r>
              <a:rPr lang="zh-TW" altLang="en-US" dirty="0"/>
              <a:t>個點，每個點有三個直角坐標。 有</a:t>
            </a:r>
            <a:r>
              <a:rPr lang="en-US" altLang="zh-TW" dirty="0"/>
              <a:t>9843</a:t>
            </a:r>
            <a:r>
              <a:rPr lang="zh-TW" altLang="en-US" dirty="0"/>
              <a:t>個訓練樣本和</a:t>
            </a:r>
            <a:r>
              <a:rPr lang="en-US" altLang="zh-TW" dirty="0"/>
              <a:t>2468</a:t>
            </a:r>
            <a:r>
              <a:rPr lang="zh-TW" altLang="en-US" dirty="0"/>
              <a:t>個測試樣本。</a:t>
            </a:r>
            <a:endParaRPr lang="en-US" altLang="zh-TW" dirty="0"/>
          </a:p>
          <a:p>
            <a:r>
              <a:rPr lang="zh-TW" altLang="en-US" dirty="0"/>
              <a:t>進入第一個</a:t>
            </a:r>
            <a:r>
              <a:rPr lang="en-US" altLang="zh-TW" dirty="0" err="1"/>
              <a:t>PointHop</a:t>
            </a:r>
            <a:r>
              <a:rPr lang="en-US" altLang="zh-TW" dirty="0"/>
              <a:t> </a:t>
            </a:r>
            <a:r>
              <a:rPr lang="zh-TW" altLang="en-US" dirty="0"/>
              <a:t>單元的採樣點數：</a:t>
            </a:r>
            <a:r>
              <a:rPr lang="en-US" altLang="zh-TW" dirty="0"/>
              <a:t>256 </a:t>
            </a:r>
            <a:r>
              <a:rPr lang="zh-TW" altLang="en-US" dirty="0"/>
              <a:t>點。</a:t>
            </a:r>
            <a:endParaRPr lang="en-US" altLang="zh-TW" dirty="0"/>
          </a:p>
          <a:p>
            <a:r>
              <a:rPr lang="en-US" altLang="zh-TW" dirty="0"/>
              <a:t>• </a:t>
            </a:r>
            <a:r>
              <a:rPr lang="zh-TW" altLang="en-US" dirty="0"/>
              <a:t>從輸入點雲模型到作為第一個</a:t>
            </a:r>
            <a:r>
              <a:rPr lang="en-US" altLang="zh-TW" dirty="0" err="1"/>
              <a:t>PointHop</a:t>
            </a:r>
            <a:r>
              <a:rPr lang="zh-TW" altLang="en-US" dirty="0"/>
              <a:t>單元的輸入的採樣方法：隨機採樣。 </a:t>
            </a:r>
            <a:endParaRPr lang="en-US" altLang="zh-TW" dirty="0"/>
          </a:p>
          <a:p>
            <a:r>
              <a:rPr lang="en-US" altLang="zh-TW" dirty="0"/>
              <a:t>• KNN</a:t>
            </a:r>
            <a:r>
              <a:rPr lang="zh-TW" altLang="en-US" dirty="0"/>
              <a:t>中</a:t>
            </a:r>
            <a:r>
              <a:rPr lang="en-US" altLang="zh-TW" dirty="0"/>
              <a:t>K</a:t>
            </a:r>
            <a:r>
              <a:rPr lang="zh-TW" altLang="en-US" dirty="0"/>
              <a:t>的數量：</a:t>
            </a:r>
            <a:r>
              <a:rPr lang="en-US" altLang="zh-TW" dirty="0"/>
              <a:t>K = 64</a:t>
            </a:r>
            <a:r>
              <a:rPr lang="zh-TW" altLang="en-US" dirty="0"/>
              <a:t>。 </a:t>
            </a:r>
            <a:endParaRPr lang="en-US" altLang="zh-TW" dirty="0"/>
          </a:p>
          <a:p>
            <a:r>
              <a:rPr lang="en-US" altLang="zh-TW" dirty="0"/>
              <a:t>• </a:t>
            </a:r>
            <a:r>
              <a:rPr lang="zh-TW" altLang="en-US" dirty="0"/>
              <a:t>聯集</a:t>
            </a:r>
            <a:r>
              <a:rPr lang="en-US" altLang="zh-TW" dirty="0" err="1"/>
              <a:t>PointHop</a:t>
            </a:r>
            <a:r>
              <a:rPr lang="zh-TW" altLang="en-US" dirty="0"/>
              <a:t>單元的數量：</a:t>
            </a:r>
            <a:r>
              <a:rPr lang="en-US" altLang="zh-TW" dirty="0"/>
              <a:t>4</a:t>
            </a:r>
            <a:r>
              <a:rPr lang="zh-TW" altLang="en-US" dirty="0"/>
              <a:t>。 </a:t>
            </a:r>
            <a:endParaRPr lang="en-US" altLang="zh-TW" dirty="0"/>
          </a:p>
          <a:p>
            <a:r>
              <a:rPr lang="en-US" altLang="zh-TW" dirty="0"/>
              <a:t>• </a:t>
            </a:r>
            <a:r>
              <a:rPr lang="zh-TW" altLang="en-US" dirty="0"/>
              <a:t>第</a:t>
            </a:r>
            <a:r>
              <a:rPr lang="en-US" altLang="zh-TW" dirty="0" err="1"/>
              <a:t>i</a:t>
            </a:r>
            <a:r>
              <a:rPr lang="zh-TW" altLang="en-US" dirty="0"/>
              <a:t>個</a:t>
            </a:r>
            <a:r>
              <a:rPr lang="en-US" altLang="zh-TW" dirty="0" err="1"/>
              <a:t>PointHop</a:t>
            </a:r>
            <a:r>
              <a:rPr lang="zh-TW" altLang="en-US" dirty="0"/>
              <a:t>單元中</a:t>
            </a:r>
            <a:r>
              <a:rPr lang="en-US" altLang="zh-TW" dirty="0"/>
              <a:t>Saab AC</a:t>
            </a:r>
            <a:r>
              <a:rPr lang="zh-TW" altLang="en-US" dirty="0"/>
              <a:t>濾波器的數量：</a:t>
            </a:r>
            <a:r>
              <a:rPr lang="en-US" altLang="zh-TW" dirty="0"/>
              <a:t>15 (</a:t>
            </a:r>
            <a:r>
              <a:rPr lang="en-US" altLang="zh-TW" dirty="0" err="1"/>
              <a:t>i</a:t>
            </a:r>
            <a:r>
              <a:rPr lang="en-US" altLang="zh-TW" dirty="0"/>
              <a:t> = 1), 25 (</a:t>
            </a:r>
            <a:r>
              <a:rPr lang="en-US" altLang="zh-TW" dirty="0" err="1"/>
              <a:t>i</a:t>
            </a:r>
            <a:r>
              <a:rPr lang="en-US" altLang="zh-TW" dirty="0"/>
              <a:t> = 2) , 40 (</a:t>
            </a:r>
            <a:r>
              <a:rPr lang="en-US" altLang="zh-TW" dirty="0" err="1"/>
              <a:t>i</a:t>
            </a:r>
            <a:r>
              <a:rPr lang="en-US" altLang="zh-TW" dirty="0"/>
              <a:t> = 3) </a:t>
            </a:r>
            <a:r>
              <a:rPr lang="zh-TW" altLang="en-US" dirty="0"/>
              <a:t>和 </a:t>
            </a:r>
            <a:r>
              <a:rPr lang="en-US" altLang="zh-TW" dirty="0"/>
              <a:t>80 (</a:t>
            </a:r>
            <a:r>
              <a:rPr lang="en-US" altLang="zh-TW" dirty="0" err="1"/>
              <a:t>i</a:t>
            </a:r>
            <a:r>
              <a:rPr lang="en-US" altLang="zh-TW" dirty="0"/>
              <a:t> = 4)</a:t>
            </a:r>
            <a:r>
              <a:rPr lang="zh-TW" altLang="en-US" dirty="0"/>
              <a:t>。 </a:t>
            </a:r>
            <a:endParaRPr lang="en-US" altLang="zh-TW" dirty="0"/>
          </a:p>
          <a:p>
            <a:r>
              <a:rPr lang="en-US" altLang="zh-TW" dirty="0"/>
              <a:t>• </a:t>
            </a:r>
            <a:r>
              <a:rPr lang="en-US" altLang="zh-TW" dirty="0" err="1"/>
              <a:t>PointHop</a:t>
            </a:r>
            <a:r>
              <a:rPr lang="en-US" altLang="zh-TW" dirty="0"/>
              <a:t> </a:t>
            </a:r>
            <a:r>
              <a:rPr lang="zh-TW" altLang="en-US" dirty="0"/>
              <a:t>單元之間的採樣方法：最遠點採樣</a:t>
            </a:r>
            <a:r>
              <a:rPr lang="en-US" altLang="zh-TW" dirty="0"/>
              <a:t>(FPS)</a:t>
            </a:r>
            <a:r>
              <a:rPr lang="zh-TW" altLang="en-US" dirty="0"/>
              <a:t>。</a:t>
            </a:r>
            <a:endParaRPr lang="en-US" altLang="zh-TW" dirty="0"/>
          </a:p>
          <a:p>
            <a:r>
              <a:rPr lang="en-US" altLang="zh-TW" dirty="0"/>
              <a:t>• </a:t>
            </a:r>
            <a:r>
              <a:rPr lang="zh-TW" altLang="en-US" dirty="0"/>
              <a:t>第</a:t>
            </a:r>
            <a:r>
              <a:rPr lang="en-US" altLang="zh-TW" dirty="0"/>
              <a:t>2</a:t>
            </a:r>
            <a:r>
              <a:rPr lang="zh-TW" altLang="en-US" dirty="0"/>
              <a:t>、</a:t>
            </a:r>
            <a:r>
              <a:rPr lang="en-US" altLang="zh-TW" dirty="0"/>
              <a:t>3</a:t>
            </a:r>
            <a:r>
              <a:rPr lang="zh-TW" altLang="en-US" dirty="0"/>
              <a:t>、</a:t>
            </a:r>
            <a:r>
              <a:rPr lang="en-US" altLang="zh-TW" dirty="0"/>
              <a:t>4 </a:t>
            </a:r>
            <a:r>
              <a:rPr lang="zh-TW" altLang="en-US" dirty="0"/>
              <a:t>個</a:t>
            </a:r>
            <a:r>
              <a:rPr lang="en-US" altLang="zh-TW" dirty="0" err="1"/>
              <a:t>PointHop</a:t>
            </a:r>
            <a:r>
              <a:rPr lang="en-US" altLang="zh-TW" dirty="0"/>
              <a:t> </a:t>
            </a:r>
            <a:r>
              <a:rPr lang="zh-TW" altLang="en-US" dirty="0"/>
              <a:t>單元的採樣點數：</a:t>
            </a:r>
            <a:r>
              <a:rPr lang="en-US" altLang="zh-TW" dirty="0"/>
              <a:t>128</a:t>
            </a:r>
            <a:r>
              <a:rPr lang="zh-TW" altLang="en-US" dirty="0"/>
              <a:t>、</a:t>
            </a:r>
            <a:r>
              <a:rPr lang="en-US" altLang="zh-TW" dirty="0"/>
              <a:t>128</a:t>
            </a:r>
            <a:r>
              <a:rPr lang="zh-TW" altLang="en-US" dirty="0"/>
              <a:t>、</a:t>
            </a:r>
            <a:r>
              <a:rPr lang="en-US" altLang="zh-TW" dirty="0"/>
              <a:t>64</a:t>
            </a:r>
            <a:r>
              <a:rPr lang="zh-TW" altLang="en-US" dirty="0"/>
              <a:t>。</a:t>
            </a:r>
            <a:endParaRPr lang="en-US" altLang="zh-TW" dirty="0"/>
          </a:p>
          <a:p>
            <a:r>
              <a:rPr lang="en-US" altLang="zh-TW" dirty="0"/>
              <a:t>• </a:t>
            </a:r>
            <a:r>
              <a:rPr lang="zh-TW" altLang="en-US" dirty="0"/>
              <a:t>聚合方式：</a:t>
            </a:r>
            <a:r>
              <a:rPr lang="en-US" altLang="zh-TW" dirty="0"/>
              <a:t>mean pooling</a:t>
            </a:r>
            <a:r>
              <a:rPr lang="zh-TW" altLang="en-US" dirty="0"/>
              <a:t>。 </a:t>
            </a:r>
            <a:endParaRPr lang="en-US" altLang="zh-TW" dirty="0"/>
          </a:p>
          <a:p>
            <a:r>
              <a:rPr lang="en-US" altLang="zh-TW" dirty="0"/>
              <a:t>• </a:t>
            </a:r>
            <a:r>
              <a:rPr lang="zh-TW" altLang="en-US" dirty="0"/>
              <a:t>分類器：隨機森林分類器。 </a:t>
            </a:r>
            <a:endParaRPr lang="en-US" altLang="zh-TW" dirty="0"/>
          </a:p>
          <a:p>
            <a:r>
              <a:rPr lang="en-US" altLang="zh-TW" dirty="0"/>
              <a:t>• Ensembles</a:t>
            </a:r>
            <a:r>
              <a:rPr lang="zh-TW" altLang="en-US" dirty="0"/>
              <a:t>：否。</a:t>
            </a:r>
            <a:endParaRPr lang="en-US" altLang="zh-TW" dirty="0"/>
          </a:p>
          <a:p>
            <a:r>
              <a:rPr lang="zh-TW" altLang="en-US" dirty="0"/>
              <a:t>首先，我們對單個 </a:t>
            </a:r>
            <a:r>
              <a:rPr lang="en-US" altLang="zh-TW" dirty="0" err="1"/>
              <a:t>PointHop</a:t>
            </a:r>
            <a:r>
              <a:rPr lang="en-US" altLang="zh-TW" dirty="0"/>
              <a:t> </a:t>
            </a:r>
            <a:r>
              <a:rPr lang="zh-TW" altLang="en-US" dirty="0"/>
              <a:t>單元進行消融研究，並展示其採樣密度變化的強韌性。 </a:t>
            </a:r>
            <a:r>
              <a:rPr lang="en-US" altLang="zh-TW" dirty="0"/>
              <a:t>IV-A</a:t>
            </a:r>
            <a:r>
              <a:rPr lang="zh-TW" altLang="en-US" dirty="0"/>
              <a:t>。 接下來，我們在第 </a:t>
            </a:r>
            <a:r>
              <a:rPr lang="en-US" altLang="zh-TW" dirty="0"/>
              <a:t>2 </a:t>
            </a:r>
            <a:r>
              <a:rPr lang="zh-TW" altLang="en-US" dirty="0"/>
              <a:t>節中提供各種集成方法的結果。 </a:t>
            </a:r>
            <a:r>
              <a:rPr lang="en-US" altLang="zh-TW" dirty="0"/>
              <a:t>IV-B</a:t>
            </a:r>
            <a:r>
              <a:rPr lang="zh-TW" altLang="en-US" dirty="0"/>
              <a:t>。 然後，我們在第二節的準確性和效率方面比較了所提出的 </a:t>
            </a:r>
            <a:r>
              <a:rPr lang="en-US" altLang="zh-TW" dirty="0" err="1"/>
              <a:t>PointHop</a:t>
            </a:r>
            <a:r>
              <a:rPr lang="en-US" altLang="zh-TW" dirty="0"/>
              <a:t> </a:t>
            </a:r>
            <a:r>
              <a:rPr lang="zh-TW" altLang="en-US" dirty="0"/>
              <a:t>方法和其他最先進方法的性能。 </a:t>
            </a:r>
            <a:r>
              <a:rPr lang="en-US" altLang="zh-TW" dirty="0"/>
              <a:t>IV-C</a:t>
            </a:r>
            <a:r>
              <a:rPr lang="zh-TW" altLang="en-US" dirty="0"/>
              <a:t>。 之後，我們在第二部分展示了四層的激活圖。</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15</a:t>
            </a:fld>
            <a:endParaRPr lang="zh-TW" altLang="en-US"/>
          </a:p>
        </p:txBody>
      </p:sp>
    </p:spTree>
    <p:extLst>
      <p:ext uri="{BB962C8B-B14F-4D97-AF65-F5344CB8AC3E}">
        <p14:creationId xmlns:p14="http://schemas.microsoft.com/office/powerpoint/2010/main" val="281578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UcPeriod"/>
            </a:pPr>
            <a:r>
              <a:rPr lang="en-US" altLang="zh-TW" dirty="0" err="1"/>
              <a:t>PointHop</a:t>
            </a:r>
            <a:r>
              <a:rPr lang="en-US" altLang="zh-TW" dirty="0"/>
              <a:t> </a:t>
            </a:r>
            <a:r>
              <a:rPr lang="zh-TW" altLang="en-US" dirty="0"/>
              <a:t>單元的消融研究</a:t>
            </a:r>
            <a:endParaRPr lang="en-US" altLang="zh-TW" dirty="0"/>
          </a:p>
          <a:p>
            <a:pPr marL="228600" indent="-228600">
              <a:buAutoNum type="alphaUcPeriod"/>
            </a:pPr>
            <a:endParaRPr lang="en-US" altLang="zh-TW" dirty="0"/>
          </a:p>
          <a:p>
            <a:pPr marL="0" indent="0">
              <a:buNone/>
            </a:pPr>
            <a:r>
              <a:rPr lang="zh-TW" altLang="en-US" dirty="0"/>
              <a:t>表一我們展示了各種參數設置情況下的分類精度</a:t>
            </a:r>
            <a:endParaRPr lang="en-US" altLang="zh-TW" dirty="0"/>
          </a:p>
          <a:p>
            <a:pPr marL="0" indent="0">
              <a:buNone/>
            </a:pPr>
            <a:r>
              <a:rPr lang="zh-TW" altLang="en-US" dirty="0"/>
              <a:t>我們從表中看到它希望使用所有階段的功能，</a:t>
            </a:r>
            <a:r>
              <a:rPr lang="en-US" altLang="zh-TW" dirty="0"/>
              <a:t>FPS </a:t>
            </a:r>
            <a:r>
              <a:rPr lang="zh-TW" altLang="en-US" dirty="0"/>
              <a:t>之間</a:t>
            </a:r>
            <a:r>
              <a:rPr lang="en-US" altLang="zh-TW" dirty="0" err="1"/>
              <a:t>PointHop</a:t>
            </a:r>
            <a:r>
              <a:rPr lang="en-US" altLang="zh-TW" dirty="0"/>
              <a:t> </a:t>
            </a:r>
            <a:r>
              <a:rPr lang="zh-TW" altLang="en-US" dirty="0"/>
              <a:t>單元，所有池化方案的集合，隨機森林分類器和 </a:t>
            </a:r>
            <a:r>
              <a:rPr lang="en-US" altLang="zh-TW" dirty="0"/>
              <a:t>Saab </a:t>
            </a:r>
            <a:r>
              <a:rPr lang="zh-TW" altLang="en-US" dirty="0"/>
              <a:t>變換。</a:t>
            </a:r>
            <a:endParaRPr lang="en-US" altLang="zh-TW" dirty="0"/>
          </a:p>
          <a:p>
            <a:pPr marL="0" indent="0">
              <a:buNone/>
            </a:pPr>
            <a:endParaRPr lang="en-US" altLang="zh-TW" dirty="0"/>
          </a:p>
          <a:p>
            <a:pPr marL="0" indent="0">
              <a:buNone/>
            </a:pPr>
            <a:r>
              <a:rPr lang="zh-TW" altLang="en-US" dirty="0"/>
              <a:t>我們可以達到一個分類隨機選取 </a:t>
            </a:r>
            <a:r>
              <a:rPr lang="en-US" altLang="zh-TW" dirty="0"/>
              <a:t>256 </a:t>
            </a:r>
            <a:r>
              <a:rPr lang="zh-TW" altLang="en-US" dirty="0"/>
              <a:t>個點作為 </a:t>
            </a:r>
            <a:r>
              <a:rPr lang="en-US" altLang="zh-TW" dirty="0"/>
              <a:t>86.1% </a:t>
            </a:r>
            <a:r>
              <a:rPr lang="zh-TW" altLang="en-US" dirty="0"/>
              <a:t>的準確率</a:t>
            </a:r>
            <a:r>
              <a:rPr lang="en-US" altLang="zh-TW" dirty="0" err="1"/>
              <a:t>PointHop</a:t>
            </a:r>
            <a:r>
              <a:rPr lang="en-US" altLang="zh-TW" dirty="0"/>
              <a:t> </a:t>
            </a:r>
            <a:r>
              <a:rPr lang="zh-TW" altLang="en-US" dirty="0"/>
              <a:t>系統的輸入。 整個培訓時間只有</a:t>
            </a:r>
            <a:r>
              <a:rPr lang="en-US" altLang="zh-TW" dirty="0"/>
              <a:t>5</a:t>
            </a:r>
            <a:r>
              <a:rPr lang="zh-TW" altLang="en-US" dirty="0"/>
              <a:t>分鐘。 </a:t>
            </a:r>
            <a:endParaRPr lang="en-US" altLang="zh-TW" dirty="0"/>
          </a:p>
          <a:p>
            <a:pPr marL="0" indent="0">
              <a:buNone/>
            </a:pPr>
            <a:r>
              <a:rPr lang="en-US" altLang="zh-TW" dirty="0"/>
              <a:t>FPS</a:t>
            </a:r>
            <a:r>
              <a:rPr lang="zh-TW" altLang="en-US" dirty="0"/>
              <a:t>不僅有助於更高的精度，但也減少了計算時間顯著，因為它可以更快的速度擴大感受野。 </a:t>
            </a:r>
            <a:endParaRPr lang="en-US" altLang="zh-TW" dirty="0"/>
          </a:p>
          <a:p>
            <a:pPr marL="0" indent="0">
              <a:buNone/>
            </a:pPr>
            <a:r>
              <a:rPr lang="en-US" altLang="zh-TW" dirty="0"/>
              <a:t>RF </a:t>
            </a:r>
            <a:r>
              <a:rPr lang="zh-TW" altLang="en-US" dirty="0"/>
              <a:t>分類器比 </a:t>
            </a:r>
            <a:r>
              <a:rPr lang="en-US" altLang="zh-TW" dirty="0"/>
              <a:t>SVM </a:t>
            </a:r>
            <a:r>
              <a:rPr lang="zh-TW" altLang="en-US" dirty="0"/>
              <a:t>分類器具有更高的準確度且更快。</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16</a:t>
            </a:fld>
            <a:endParaRPr lang="zh-TW" altLang="en-US"/>
          </a:p>
        </p:txBody>
      </p:sp>
    </p:spTree>
    <p:extLst>
      <p:ext uri="{BB962C8B-B14F-4D97-AF65-F5344CB8AC3E}">
        <p14:creationId xmlns:p14="http://schemas.microsoft.com/office/powerpoint/2010/main" val="118615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我們研究了分類精度作為所有點雲模型的採樣數的函數以及圖 </a:t>
            </a:r>
            <a:r>
              <a:rPr lang="en-US" altLang="zh-TW" dirty="0"/>
              <a:t>6 </a:t>
            </a:r>
            <a:r>
              <a:rPr lang="zh-TW" altLang="en-US" dirty="0"/>
              <a:t>中不同的池化方法，其中 </a:t>
            </a:r>
            <a:r>
              <a:rPr lang="en-US" altLang="zh-TW" dirty="0"/>
              <a:t>x </a:t>
            </a:r>
            <a:r>
              <a:rPr lang="zh-TW" altLang="en-US" dirty="0"/>
              <a:t>軸顯示在訓練和測試中相同的採樣點數。 </a:t>
            </a:r>
            <a:endParaRPr lang="en-US" altLang="zh-TW" dirty="0"/>
          </a:p>
          <a:p>
            <a:r>
              <a:rPr lang="zh-TW" altLang="en-US" dirty="0"/>
              <a:t>對應於圖 </a:t>
            </a:r>
            <a:r>
              <a:rPr lang="en-US" altLang="zh-TW" dirty="0"/>
              <a:t>2</a:t>
            </a:r>
            <a:r>
              <a:rPr lang="zh-TW" altLang="en-US" dirty="0"/>
              <a:t>，我們考慮以下四種設置：</a:t>
            </a:r>
            <a:r>
              <a:rPr lang="en-US" altLang="zh-TW" dirty="0"/>
              <a:t>256 </a:t>
            </a:r>
            <a:r>
              <a:rPr lang="zh-TW" altLang="en-US" dirty="0"/>
              <a:t>點、</a:t>
            </a:r>
            <a:r>
              <a:rPr lang="en-US" altLang="zh-TW" dirty="0"/>
              <a:t>512 </a:t>
            </a:r>
            <a:r>
              <a:rPr lang="zh-TW" altLang="en-US" dirty="0"/>
              <a:t>點、</a:t>
            </a:r>
            <a:r>
              <a:rPr lang="en-US" altLang="zh-TW" dirty="0"/>
              <a:t>768 </a:t>
            </a:r>
            <a:r>
              <a:rPr lang="zh-TW" altLang="en-US" dirty="0"/>
              <a:t>點和 </a:t>
            </a:r>
            <a:r>
              <a:rPr lang="en-US" altLang="zh-TW" dirty="0"/>
              <a:t>1,024 </a:t>
            </a:r>
            <a:r>
              <a:rPr lang="zh-TW" altLang="en-US" dirty="0"/>
              <a:t>點。 </a:t>
            </a:r>
            <a:endParaRPr lang="en-US" altLang="zh-TW" dirty="0"/>
          </a:p>
          <a:p>
            <a:r>
              <a:rPr lang="zh-TW" altLang="en-US" dirty="0"/>
              <a:t>通過不同的池化方案獲得不同的顏色曲線。 </a:t>
            </a:r>
            <a:endParaRPr lang="en-US" altLang="zh-TW" dirty="0"/>
          </a:p>
          <a:p>
            <a:r>
              <a:rPr lang="zh-TW" altLang="en-US" dirty="0"/>
              <a:t>我們比較了八個案例：四個單獨的案例，三個由兩個案例組成的整體，以及一個由所有四個案例組成的整體。 </a:t>
            </a:r>
            <a:endParaRPr lang="en-US" altLang="zh-TW" dirty="0"/>
          </a:p>
          <a:p>
            <a:r>
              <a:rPr lang="zh-TW" altLang="en-US" dirty="0"/>
              <a:t>我們看到最大池化和平均池化的性能最差。 他們的</a:t>
            </a:r>
            <a:r>
              <a:rPr lang="zh-TW" altLang="en-US" b="1" i="0" dirty="0">
                <a:solidFill>
                  <a:srgbClr val="292929"/>
                </a:solidFill>
                <a:effectLst/>
                <a:latin typeface="source-serif-pro"/>
              </a:rPr>
              <a:t>產生多個分類器</a:t>
            </a:r>
            <a:r>
              <a:rPr lang="zh-TW" altLang="en-US" b="0" i="0" dirty="0">
                <a:solidFill>
                  <a:srgbClr val="303233"/>
                </a:solidFill>
                <a:effectLst/>
                <a:latin typeface="Lato" panose="020F0502020204030203" pitchFamily="34" charset="0"/>
              </a:rPr>
              <a:t>整體學習 </a:t>
            </a:r>
            <a:r>
              <a:rPr lang="en-US" altLang="zh-TW" b="0" i="0" dirty="0">
                <a:solidFill>
                  <a:srgbClr val="303233"/>
                </a:solidFill>
                <a:effectLst/>
                <a:latin typeface="Lato" panose="020F0502020204030203" pitchFamily="34" charset="0"/>
              </a:rPr>
              <a:t>(Ensemble Learning)</a:t>
            </a:r>
            <a:r>
              <a:rPr lang="zh-TW" altLang="en-US" dirty="0"/>
              <a:t>也表現不佳</a:t>
            </a:r>
            <a:r>
              <a:rPr lang="en-US" altLang="zh-TW" dirty="0"/>
              <a:t>(</a:t>
            </a:r>
            <a:r>
              <a:rPr lang="zh-TW" altLang="en-US" b="0" i="0" dirty="0">
                <a:solidFill>
                  <a:srgbClr val="303233"/>
                </a:solidFill>
                <a:effectLst/>
                <a:latin typeface="Lato" panose="020F0502020204030203" pitchFamily="34" charset="0"/>
              </a:rPr>
              <a:t>又稱集成學</a:t>
            </a:r>
            <a:r>
              <a:rPr lang="en-US" altLang="zh-TW" b="0" i="0" dirty="0">
                <a:solidFill>
                  <a:srgbClr val="303233"/>
                </a:solidFill>
                <a:effectLst/>
                <a:latin typeface="Lato" panose="020F0502020204030203" pitchFamily="34" charset="0"/>
              </a:rPr>
              <a:t>)</a:t>
            </a:r>
            <a:r>
              <a:rPr lang="zh-TW" altLang="en-US" dirty="0"/>
              <a:t>。</a:t>
            </a:r>
            <a:endParaRPr lang="en-US" altLang="zh-TW" dirty="0"/>
          </a:p>
          <a:p>
            <a:r>
              <a:rPr lang="zh-TW" altLang="en-US" dirty="0"/>
              <a:t>點數為 </a:t>
            </a:r>
            <a:r>
              <a:rPr lang="en-US" altLang="zh-TW" dirty="0"/>
              <a:t>1,024</a:t>
            </a:r>
            <a:r>
              <a:rPr lang="zh-TW" altLang="en-US" dirty="0"/>
              <a:t>時其餘五個方案的性能差距很小。 </a:t>
            </a:r>
            <a:endParaRPr lang="en-US" altLang="zh-TW" dirty="0"/>
          </a:p>
          <a:p>
            <a:r>
              <a:rPr lang="zh-TW" altLang="en-US" dirty="0"/>
              <a:t>所有池化方案的整體在所有四種情況下都給出了最好的結果。</a:t>
            </a:r>
            <a:endParaRPr lang="en-US" altLang="zh-TW" dirty="0"/>
          </a:p>
          <a:p>
            <a:r>
              <a:rPr lang="zh-TW" altLang="en-US" dirty="0"/>
              <a:t>當我們將 </a:t>
            </a:r>
            <a:r>
              <a:rPr lang="en-US" altLang="zh-TW" dirty="0"/>
              <a:t>768 </a:t>
            </a:r>
            <a:r>
              <a:rPr lang="zh-TW" altLang="en-US" dirty="0"/>
              <a:t>或 </a:t>
            </a:r>
            <a:r>
              <a:rPr lang="en-US" altLang="zh-TW" dirty="0"/>
              <a:t>1,024 </a:t>
            </a:r>
            <a:r>
              <a:rPr lang="zh-TW" altLang="en-US" dirty="0"/>
              <a:t>個點與所有四種池化方案的集合一起使用時，最高精度為 </a:t>
            </a:r>
            <a:r>
              <a:rPr lang="en-US" altLang="zh-TW" dirty="0"/>
              <a:t>88.2%</a:t>
            </a:r>
            <a:r>
              <a:rPr lang="zh-TW" altLang="en-US" dirty="0"/>
              <a:t>。</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17</a:t>
            </a:fld>
            <a:endParaRPr lang="zh-TW" altLang="en-US"/>
          </a:p>
        </p:txBody>
      </p:sp>
    </p:spTree>
    <p:extLst>
      <p:ext uri="{BB962C8B-B14F-4D97-AF65-F5344CB8AC3E}">
        <p14:creationId xmlns:p14="http://schemas.microsoft.com/office/powerpoint/2010/main" val="2457485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在默認設置下，我們考慮集成五個具有更改的超參數 </a:t>
            </a:r>
            <a:r>
              <a:rPr lang="en-US" altLang="zh-TW" dirty="0"/>
              <a:t>(HP) </a:t>
            </a:r>
            <a:r>
              <a:rPr lang="zh-TW" altLang="en-US" dirty="0"/>
              <a:t>的 </a:t>
            </a:r>
            <a:r>
              <a:rPr lang="en-US" altLang="zh-TW" dirty="0" err="1"/>
              <a:t>PointHops</a:t>
            </a:r>
            <a:r>
              <a:rPr lang="en-US" altLang="zh-TW" dirty="0"/>
              <a:t> </a:t>
            </a:r>
            <a:r>
              <a:rPr lang="zh-TW" altLang="en-US" dirty="0"/>
              <a:t>以增加其多樣性。 </a:t>
            </a:r>
            <a:endParaRPr lang="en-US" altLang="zh-TW" dirty="0"/>
          </a:p>
          <a:p>
            <a:r>
              <a:rPr lang="zh-TW" altLang="en-US" dirty="0"/>
              <a:t>它們總結在表 </a:t>
            </a:r>
            <a:r>
              <a:rPr lang="en-US" altLang="zh-TW" dirty="0"/>
              <a:t>II </a:t>
            </a:r>
            <a:r>
              <a:rPr lang="zh-TW" altLang="en-US" dirty="0"/>
              <a:t>中。 關注的超參數包括以下四個。</a:t>
            </a:r>
            <a:endParaRPr lang="en-US" altLang="zh-TW" dirty="0"/>
          </a:p>
          <a:p>
            <a:r>
              <a:rPr lang="en-US" altLang="zh-TW" dirty="0"/>
              <a:t>• HP-A</a:t>
            </a:r>
            <a:r>
              <a:rPr lang="zh-TW" altLang="en-US" dirty="0"/>
              <a:t>。 我們通過 </a:t>
            </a:r>
            <a:r>
              <a:rPr lang="en-US" altLang="zh-TW" dirty="0"/>
              <a:t>45° </a:t>
            </a:r>
            <a:r>
              <a:rPr lang="zh-TW" altLang="en-US" dirty="0"/>
              <a:t>旋轉四次來增強每個點雲模型。</a:t>
            </a:r>
            <a:endParaRPr lang="en-US" altLang="zh-TW" dirty="0"/>
          </a:p>
          <a:p>
            <a:r>
              <a:rPr lang="en-US" altLang="zh-TW" dirty="0"/>
              <a:t>• HP-B</a:t>
            </a:r>
            <a:r>
              <a:rPr lang="zh-TW" altLang="en-US" dirty="0"/>
              <a:t>。 我們在 </a:t>
            </a:r>
            <a:r>
              <a:rPr lang="en-US" altLang="zh-TW" dirty="0" err="1"/>
              <a:t>PointHop</a:t>
            </a:r>
            <a:r>
              <a:rPr lang="en-US" altLang="zh-TW" dirty="0"/>
              <a:t> </a:t>
            </a:r>
            <a:r>
              <a:rPr lang="zh-TW" altLang="en-US" dirty="0"/>
              <a:t>單元中使用不同數量的</a:t>
            </a:r>
            <a:r>
              <a:rPr lang="en-US" altLang="zh-TW" dirty="0"/>
              <a:t>AC</a:t>
            </a:r>
            <a:r>
              <a:rPr lang="zh-TW" altLang="en-US" dirty="0"/>
              <a:t>交流濾波器。 </a:t>
            </a:r>
            <a:endParaRPr lang="en-US" altLang="zh-TW" dirty="0"/>
          </a:p>
          <a:p>
            <a:r>
              <a:rPr lang="en-US" altLang="zh-TW" dirty="0"/>
              <a:t>• HP-C</a:t>
            </a:r>
            <a:r>
              <a:rPr lang="zh-TW" altLang="en-US" dirty="0"/>
              <a:t>。 我們在 </a:t>
            </a:r>
            <a:r>
              <a:rPr lang="en-US" altLang="zh-TW" dirty="0" err="1"/>
              <a:t>PointHop</a:t>
            </a:r>
            <a:r>
              <a:rPr lang="en-US" altLang="zh-TW" dirty="0"/>
              <a:t> </a:t>
            </a:r>
            <a:r>
              <a:rPr lang="zh-TW" altLang="en-US" dirty="0"/>
              <a:t>單元的 </a:t>
            </a:r>
            <a:r>
              <a:rPr lang="en-US" altLang="zh-TW" dirty="0"/>
              <a:t>KNN </a:t>
            </a:r>
            <a:r>
              <a:rPr lang="zh-TW" altLang="en-US" dirty="0"/>
              <a:t>查詢中採用不同的 </a:t>
            </a:r>
            <a:r>
              <a:rPr lang="en-US" altLang="zh-TW" dirty="0"/>
              <a:t>K </a:t>
            </a:r>
            <a:r>
              <a:rPr lang="zh-TW" altLang="en-US" dirty="0"/>
              <a:t>值。 </a:t>
            </a:r>
            <a:endParaRPr lang="en-US" altLang="zh-TW" dirty="0"/>
          </a:p>
          <a:p>
            <a:r>
              <a:rPr lang="en-US" altLang="zh-TW" dirty="0"/>
              <a:t>• HP-D</a:t>
            </a:r>
            <a:r>
              <a:rPr lang="zh-TW" altLang="en-US" dirty="0"/>
              <a:t>。 我們分四個階段將不同點數的點雲模型作為 </a:t>
            </a:r>
            <a:r>
              <a:rPr lang="en-US" altLang="zh-TW" dirty="0" err="1"/>
              <a:t>PointHop</a:t>
            </a:r>
            <a:r>
              <a:rPr lang="en-US" altLang="zh-TW" dirty="0"/>
              <a:t> </a:t>
            </a:r>
            <a:r>
              <a:rPr lang="zh-TW" altLang="en-US" dirty="0"/>
              <a:t>單元的輸入。</a:t>
            </a:r>
            <a:endParaRPr lang="en-US" altLang="zh-TW" dirty="0"/>
          </a:p>
          <a:p>
            <a:r>
              <a:rPr lang="zh-TW" altLang="en-US" dirty="0"/>
              <a:t> 對於</a:t>
            </a:r>
            <a:r>
              <a:rPr lang="en-US" altLang="zh-TW" dirty="0"/>
              <a:t>HP-B</a:t>
            </a:r>
            <a:r>
              <a:rPr lang="zh-TW" altLang="en-US" dirty="0"/>
              <a:t>、</a:t>
            </a:r>
            <a:r>
              <a:rPr lang="en-US" altLang="zh-TW" dirty="0"/>
              <a:t>HP-C</a:t>
            </a:r>
            <a:r>
              <a:rPr lang="zh-TW" altLang="en-US" dirty="0"/>
              <a:t>和</a:t>
            </a:r>
            <a:r>
              <a:rPr lang="en-US" altLang="zh-TW" dirty="0"/>
              <a:t>HP-D</a:t>
            </a:r>
            <a:r>
              <a:rPr lang="zh-TW" altLang="en-US" dirty="0"/>
              <a:t>，表中的四個數字分別對應第一、第二、第三和第四個</a:t>
            </a:r>
            <a:r>
              <a:rPr lang="en-US" altLang="zh-TW" dirty="0" err="1"/>
              <a:t>PointHop</a:t>
            </a:r>
            <a:r>
              <a:rPr lang="zh-TW" altLang="en-US" dirty="0"/>
              <a:t>單元。 為了獲得 </a:t>
            </a:r>
            <a:r>
              <a:rPr lang="en-US" altLang="zh-TW" dirty="0"/>
              <a:t>HP-A </a:t>
            </a:r>
            <a:r>
              <a:rPr lang="zh-TW" altLang="en-US" dirty="0"/>
              <a:t>的整體結果，我們保持 </a:t>
            </a:r>
            <a:r>
              <a:rPr lang="en-US" altLang="zh-TW" dirty="0"/>
              <a:t>HP-B</a:t>
            </a:r>
            <a:r>
              <a:rPr lang="zh-TW" altLang="en-US" dirty="0"/>
              <a:t>、</a:t>
            </a:r>
            <a:r>
              <a:rPr lang="en-US" altLang="zh-TW" dirty="0"/>
              <a:t>HP-C </a:t>
            </a:r>
            <a:r>
              <a:rPr lang="zh-TW" altLang="en-US" dirty="0"/>
              <a:t>和 </a:t>
            </a:r>
            <a:r>
              <a:rPr lang="en-US" altLang="zh-TW" dirty="0"/>
              <a:t>HP-D </a:t>
            </a:r>
            <a:r>
              <a:rPr lang="zh-TW" altLang="en-US" dirty="0"/>
              <a:t>相同（例如，設置 </a:t>
            </a:r>
            <a:r>
              <a:rPr lang="en-US" altLang="zh-TW" dirty="0"/>
              <a:t>1</a:t>
            </a:r>
            <a:r>
              <a:rPr lang="zh-TW" altLang="en-US" dirty="0"/>
              <a:t>）。 相同的程序適用於獲得 </a:t>
            </a:r>
            <a:r>
              <a:rPr lang="en-US" altLang="zh-TW" dirty="0"/>
              <a:t>HP-B</a:t>
            </a:r>
            <a:r>
              <a:rPr lang="zh-TW" altLang="en-US" dirty="0"/>
              <a:t>、</a:t>
            </a:r>
            <a:r>
              <a:rPr lang="en-US" altLang="zh-TW" dirty="0"/>
              <a:t>HP-C </a:t>
            </a:r>
            <a:r>
              <a:rPr lang="zh-TW" altLang="en-US" dirty="0"/>
              <a:t>和 </a:t>
            </a:r>
            <a:r>
              <a:rPr lang="en-US" altLang="zh-TW" dirty="0"/>
              <a:t>HPD </a:t>
            </a:r>
            <a:r>
              <a:rPr lang="zh-TW" altLang="en-US" dirty="0"/>
              <a:t>的整體結果。 此外，我們可以導出所有案例的集成結果，如最後一列所示。 我們從表中看到，</a:t>
            </a:r>
            <a:r>
              <a:rPr lang="zh-TW" altLang="en-US" u="sng" dirty="0"/>
              <a:t>最簡單有效的集成結果是通過旋轉點雲實現的，我們可以達到 </a:t>
            </a:r>
            <a:r>
              <a:rPr lang="en-US" altLang="zh-TW" u="sng" dirty="0"/>
              <a:t>88% </a:t>
            </a:r>
            <a:r>
              <a:rPr lang="zh-TW" altLang="en-US" u="sng" dirty="0"/>
              <a:t>的測試精度。 因此，我們只在以後的實驗中關注這種集成方法。</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18</a:t>
            </a:fld>
            <a:endParaRPr lang="zh-TW" altLang="en-US"/>
          </a:p>
        </p:txBody>
      </p:sp>
    </p:spTree>
    <p:extLst>
      <p:ext uri="{BB962C8B-B14F-4D97-AF65-F5344CB8AC3E}">
        <p14:creationId xmlns:p14="http://schemas.microsoft.com/office/powerpoint/2010/main" val="1575002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我們首先將所提出的 </a:t>
            </a:r>
            <a:r>
              <a:rPr lang="en-US" altLang="zh-TW" dirty="0" err="1"/>
              <a:t>PointHop</a:t>
            </a:r>
            <a:r>
              <a:rPr lang="en-US" altLang="zh-TW" dirty="0"/>
              <a:t> </a:t>
            </a:r>
            <a:r>
              <a:rPr lang="zh-TW" altLang="en-US" dirty="0"/>
              <a:t>系統的分類精度與表 </a:t>
            </a:r>
            <a:r>
              <a:rPr lang="en-US" altLang="zh-TW" dirty="0"/>
              <a:t>III </a:t>
            </a:r>
            <a:r>
              <a:rPr lang="zh-TW" altLang="en-US" dirty="0"/>
              <a:t>中 </a:t>
            </a:r>
            <a:r>
              <a:rPr lang="en-US" altLang="zh-TW" dirty="0" err="1"/>
              <a:t>PointNet</a:t>
            </a:r>
            <a:r>
              <a:rPr lang="en-US" altLang="zh-TW" dirty="0"/>
              <a:t> [16]</a:t>
            </a:r>
            <a:r>
              <a:rPr lang="zh-TW" altLang="en-US" dirty="0"/>
              <a:t>、</a:t>
            </a:r>
            <a:r>
              <a:rPr lang="en-US" altLang="zh-TW" dirty="0" err="1"/>
              <a:t>PointNet</a:t>
            </a:r>
            <a:r>
              <a:rPr lang="en-US" altLang="zh-TW" dirty="0"/>
              <a:t>++ [17]</a:t>
            </a:r>
            <a:r>
              <a:rPr lang="zh-TW" altLang="en-US" dirty="0"/>
              <a:t>、</a:t>
            </a:r>
            <a:r>
              <a:rPr lang="en-US" altLang="zh-TW" dirty="0" err="1"/>
              <a:t>PointCNN</a:t>
            </a:r>
            <a:r>
              <a:rPr lang="en-US" altLang="zh-TW" dirty="0"/>
              <a:t> [34] </a:t>
            </a:r>
            <a:r>
              <a:rPr lang="zh-TW" altLang="en-US" dirty="0"/>
              <a:t>和 </a:t>
            </a:r>
            <a:r>
              <a:rPr lang="en-US" altLang="zh-TW" dirty="0"/>
              <a:t>DGCNN [18] </a:t>
            </a:r>
            <a:r>
              <a:rPr lang="zh-TW" altLang="en-US" dirty="0"/>
              <a:t>等幾種最先進方法的分類精度進行了比較。 </a:t>
            </a:r>
            <a:endParaRPr lang="en-US" altLang="zh-TW" dirty="0"/>
          </a:p>
          <a:p>
            <a:r>
              <a:rPr lang="zh-TW" altLang="en-US" dirty="0"/>
              <a:t>所有</a:t>
            </a:r>
            <a:r>
              <a:rPr lang="zh-TW" altLang="en-US" u="sng" dirty="0"/>
              <a:t>這些作品（包括我們的作品）都是基於 </a:t>
            </a:r>
            <a:r>
              <a:rPr lang="en-US" altLang="zh-TW" u="sng" dirty="0"/>
              <a:t>1,024 </a:t>
            </a:r>
            <a:r>
              <a:rPr lang="zh-TW" altLang="en-US" u="sng" dirty="0"/>
              <a:t>點的模型</a:t>
            </a:r>
            <a:r>
              <a:rPr lang="zh-TW" altLang="en-US" dirty="0"/>
              <a:t>。 “平均準確率”一欄表示每類分類準確率的平均值，而“總體準確率”一欄表示獲得的最佳結果。 </a:t>
            </a:r>
            <a:endParaRPr lang="en-US" altLang="zh-TW" dirty="0"/>
          </a:p>
          <a:p>
            <a:r>
              <a:rPr lang="zh-TW" altLang="en-US" dirty="0"/>
              <a:t>我們的 </a:t>
            </a:r>
            <a:r>
              <a:rPr lang="en-US" altLang="zh-TW" dirty="0" err="1"/>
              <a:t>PointHop</a:t>
            </a:r>
            <a:r>
              <a:rPr lang="en-US" altLang="zh-TW" dirty="0"/>
              <a:t> </a:t>
            </a:r>
            <a:r>
              <a:rPr lang="zh-TW" altLang="en-US" dirty="0"/>
              <a:t>基線包含一個</a:t>
            </a:r>
            <a:r>
              <a:rPr lang="zh-TW" altLang="en-US" u="sng" dirty="0"/>
              <a:t>沒有任何集成學習的單一模型，可以達到 </a:t>
            </a:r>
            <a:r>
              <a:rPr lang="en-US" altLang="zh-TW" u="sng" dirty="0"/>
              <a:t>88.65% </a:t>
            </a:r>
            <a:r>
              <a:rPr lang="zh-TW" altLang="en-US" u="sng" dirty="0"/>
              <a:t>的整體準確率。 通過集成學習，整體準確率提高到 </a:t>
            </a:r>
            <a:r>
              <a:rPr lang="en-US" altLang="zh-TW" u="sng" dirty="0"/>
              <a:t>89.1%</a:t>
            </a:r>
            <a:r>
              <a:rPr lang="zh-TW" altLang="en-US" u="sng" dirty="0"/>
              <a:t>。</a:t>
            </a:r>
            <a:endParaRPr lang="en-US" altLang="zh-TW" u="sng" dirty="0"/>
          </a:p>
          <a:p>
            <a:r>
              <a:rPr lang="en-US" altLang="zh-TW" dirty="0" err="1"/>
              <a:t>PointHop</a:t>
            </a:r>
            <a:r>
              <a:rPr lang="en-US" altLang="zh-TW" dirty="0"/>
              <a:t> </a:t>
            </a:r>
            <a:r>
              <a:rPr lang="zh-TW" altLang="en-US" dirty="0"/>
              <a:t>的</a:t>
            </a:r>
            <a:r>
              <a:rPr lang="zh-TW" altLang="en-US" u="sng" dirty="0"/>
              <a:t>性能分別比 </a:t>
            </a:r>
            <a:r>
              <a:rPr lang="en-US" altLang="zh-TW" u="sng" dirty="0" err="1"/>
              <a:t>PointNet</a:t>
            </a:r>
            <a:r>
              <a:rPr lang="en-US" altLang="zh-TW" u="sng" dirty="0"/>
              <a:t> [34] </a:t>
            </a:r>
            <a:r>
              <a:rPr lang="zh-TW" altLang="en-US" u="sng" dirty="0"/>
              <a:t>和 </a:t>
            </a:r>
            <a:r>
              <a:rPr lang="en-US" altLang="zh-TW" u="sng" dirty="0"/>
              <a:t>DGCNN [18] </a:t>
            </a:r>
            <a:r>
              <a:rPr lang="zh-TW" altLang="en-US" u="sng" dirty="0"/>
              <a:t>差 </a:t>
            </a:r>
            <a:r>
              <a:rPr lang="en-US" altLang="zh-TW" u="sng" dirty="0"/>
              <a:t>0.1% </a:t>
            </a:r>
            <a:r>
              <a:rPr lang="zh-TW" altLang="en-US" u="sng" dirty="0"/>
              <a:t>和 </a:t>
            </a:r>
            <a:r>
              <a:rPr lang="en-US" altLang="zh-TW" u="sng" dirty="0"/>
              <a:t>3.1%</a:t>
            </a:r>
            <a:r>
              <a:rPr lang="zh-TW" altLang="en-US" u="sng" dirty="0"/>
              <a:t>。 </a:t>
            </a:r>
            <a:endParaRPr lang="en-US" altLang="zh-TW" u="sng" dirty="0"/>
          </a:p>
          <a:p>
            <a:r>
              <a:rPr lang="zh-TW" altLang="en-US" dirty="0"/>
              <a:t>另一方面，我們的 </a:t>
            </a:r>
            <a:r>
              <a:rPr lang="en-US" altLang="zh-TW" u="sng" dirty="0" err="1"/>
              <a:t>PointHop</a:t>
            </a:r>
            <a:r>
              <a:rPr lang="en-US" altLang="zh-TW" u="sng" dirty="0"/>
              <a:t> </a:t>
            </a:r>
            <a:r>
              <a:rPr lang="zh-TW" altLang="en-US" u="sng" dirty="0"/>
              <a:t>方法比其他無監督方法（如 </a:t>
            </a:r>
            <a:r>
              <a:rPr lang="en-US" altLang="zh-TW" u="sng" dirty="0"/>
              <a:t>LFD-GAN [44] </a:t>
            </a:r>
            <a:r>
              <a:rPr lang="zh-TW" altLang="en-US" u="sng" dirty="0"/>
              <a:t>和 </a:t>
            </a:r>
            <a:r>
              <a:rPr lang="en-US" altLang="zh-TW" u="sng" dirty="0" err="1"/>
              <a:t>FoldingNet</a:t>
            </a:r>
            <a:r>
              <a:rPr lang="en-US" altLang="zh-TW" u="sng" dirty="0"/>
              <a:t> [45]</a:t>
            </a:r>
            <a:r>
              <a:rPr lang="zh-TW" altLang="en-US" u="sng" dirty="0"/>
              <a:t>）表現更好。</a:t>
            </a:r>
            <a:endParaRPr lang="en-US" altLang="zh-TW" u="sng" dirty="0"/>
          </a:p>
          <a:p>
            <a:endParaRPr lang="en-US" altLang="zh-TW" dirty="0"/>
          </a:p>
          <a:p>
            <a:r>
              <a:rPr lang="zh-TW" altLang="en-US" dirty="0"/>
              <a:t>表 </a:t>
            </a:r>
            <a:r>
              <a:rPr lang="en-US" altLang="zh-TW" dirty="0"/>
              <a:t>III</a:t>
            </a:r>
            <a:r>
              <a:rPr lang="zh-TW" altLang="en-US" dirty="0"/>
              <a:t>：</a:t>
            </a:r>
            <a:r>
              <a:rPr lang="en-US" altLang="zh-TW" dirty="0"/>
              <a:t>ModelNet40 </a:t>
            </a:r>
            <a:r>
              <a:rPr lang="zh-TW" altLang="en-US" dirty="0"/>
              <a:t>上分類精度的比較，其中提出的 </a:t>
            </a:r>
            <a:r>
              <a:rPr lang="en-US" altLang="zh-TW" dirty="0" err="1"/>
              <a:t>PointHop</a:t>
            </a:r>
            <a:r>
              <a:rPr lang="en-US" altLang="zh-TW" dirty="0"/>
              <a:t> </a:t>
            </a:r>
            <a:r>
              <a:rPr lang="zh-TW" altLang="en-US" dirty="0"/>
              <a:t>系統達到了 </a:t>
            </a:r>
            <a:r>
              <a:rPr lang="en-US" altLang="zh-TW" dirty="0"/>
              <a:t>89.1% </a:t>
            </a:r>
            <a:r>
              <a:rPr lang="zh-TW" altLang="en-US" dirty="0"/>
              <a:t>的測試精度，比 </a:t>
            </a:r>
            <a:r>
              <a:rPr lang="en-US" altLang="zh-TW" dirty="0" err="1"/>
              <a:t>PointNet</a:t>
            </a:r>
            <a:r>
              <a:rPr lang="en-US" altLang="zh-TW" dirty="0"/>
              <a:t> [16] </a:t>
            </a:r>
            <a:r>
              <a:rPr lang="zh-TW" altLang="en-US" dirty="0"/>
              <a:t>低 </a:t>
            </a:r>
            <a:r>
              <a:rPr lang="en-US" altLang="zh-TW" dirty="0"/>
              <a:t>0.1%</a:t>
            </a:r>
            <a:r>
              <a:rPr lang="zh-TW" altLang="en-US" dirty="0"/>
              <a:t>，比 </a:t>
            </a:r>
            <a:r>
              <a:rPr lang="en-US" altLang="zh-TW" dirty="0"/>
              <a:t>DGCNN [18] </a:t>
            </a:r>
            <a:r>
              <a:rPr lang="zh-TW" altLang="en-US" dirty="0"/>
              <a:t>低 </a:t>
            </a:r>
            <a:r>
              <a:rPr lang="en-US" altLang="zh-TW" dirty="0"/>
              <a:t>3.1%</a:t>
            </a:r>
            <a:r>
              <a:rPr lang="zh-TW" altLang="en-US" dirty="0"/>
              <a:t>。</a:t>
            </a:r>
            <a:endParaRPr lang="en-US" altLang="zh-TW" dirty="0"/>
          </a:p>
          <a:p>
            <a:endParaRPr lang="en-US" altLang="zh-TW" dirty="0"/>
          </a:p>
          <a:p>
            <a:r>
              <a:rPr lang="zh-TW" altLang="en-US" dirty="0"/>
              <a:t>表 </a:t>
            </a:r>
            <a:r>
              <a:rPr lang="en-US" altLang="zh-TW" dirty="0"/>
              <a:t>IV </a:t>
            </a:r>
            <a:r>
              <a:rPr lang="zh-TW" altLang="en-US" dirty="0"/>
              <a:t>中比較時間複雜度。 如表中所示，</a:t>
            </a:r>
            <a:r>
              <a:rPr lang="en-US" altLang="zh-TW" dirty="0" err="1"/>
              <a:t>PointHop</a:t>
            </a:r>
            <a:r>
              <a:rPr lang="en-US" altLang="zh-TW" dirty="0"/>
              <a:t> </a:t>
            </a:r>
            <a:r>
              <a:rPr lang="zh-TW" altLang="en-US" dirty="0"/>
              <a:t>系統的訓練時間明顯低於基於深度學習的方法。 使用 </a:t>
            </a:r>
            <a:r>
              <a:rPr lang="en-US" altLang="zh-TW" dirty="0"/>
              <a:t>CPU </a:t>
            </a:r>
            <a:r>
              <a:rPr lang="zh-TW" altLang="en-US" dirty="0"/>
              <a:t>訓練 </a:t>
            </a:r>
            <a:r>
              <a:rPr lang="en-US" altLang="zh-TW" dirty="0"/>
              <a:t>256 </a:t>
            </a:r>
            <a:r>
              <a:rPr lang="zh-TW" altLang="en-US" dirty="0"/>
              <a:t>點和 </a:t>
            </a:r>
            <a:r>
              <a:rPr lang="en-US" altLang="zh-TW" dirty="0"/>
              <a:t>1,024 </a:t>
            </a:r>
            <a:r>
              <a:rPr lang="zh-TW" altLang="en-US" dirty="0"/>
              <a:t>點雲模型的 </a:t>
            </a:r>
            <a:r>
              <a:rPr lang="en-US" altLang="zh-TW" dirty="0" err="1"/>
              <a:t>PointHop</a:t>
            </a:r>
            <a:r>
              <a:rPr lang="en-US" altLang="zh-TW" dirty="0"/>
              <a:t> </a:t>
            </a:r>
            <a:r>
              <a:rPr lang="zh-TW" altLang="en-US" dirty="0"/>
              <a:t>基線分別需要 </a:t>
            </a:r>
            <a:r>
              <a:rPr lang="en-US" altLang="zh-TW" dirty="0"/>
              <a:t>5 </a:t>
            </a:r>
            <a:r>
              <a:rPr lang="zh-TW" altLang="en-US" dirty="0"/>
              <a:t>分鐘和 </a:t>
            </a:r>
            <a:r>
              <a:rPr lang="en-US" altLang="zh-TW" dirty="0"/>
              <a:t>20 </a:t>
            </a:r>
            <a:r>
              <a:rPr lang="zh-TW" altLang="en-US" dirty="0"/>
              <a:t>分鐘。 我們的 </a:t>
            </a:r>
            <a:r>
              <a:rPr lang="en-US" altLang="zh-TW" dirty="0"/>
              <a:t>CPU </a:t>
            </a:r>
            <a:r>
              <a:rPr lang="zh-TW" altLang="en-US" dirty="0"/>
              <a:t>是 </a:t>
            </a:r>
            <a:r>
              <a:rPr lang="en-US" altLang="zh-TW" dirty="0"/>
              <a:t>Intel(R) Xeon(R) CPU E5-2620 v3</a:t>
            </a:r>
            <a:r>
              <a:rPr lang="zh-TW" altLang="en-US" dirty="0"/>
              <a:t>，頻率為 </a:t>
            </a:r>
            <a:r>
              <a:rPr lang="en-US" altLang="zh-TW" dirty="0"/>
              <a:t>2.40GHz</a:t>
            </a:r>
            <a:r>
              <a:rPr lang="zh-TW" altLang="en-US" dirty="0"/>
              <a:t>。 相比之下，</a:t>
            </a:r>
            <a:r>
              <a:rPr lang="en-US" altLang="zh-TW" dirty="0" err="1"/>
              <a:t>PointNet</a:t>
            </a:r>
            <a:r>
              <a:rPr lang="en-US" altLang="zh-TW" dirty="0"/>
              <a:t> [16] </a:t>
            </a:r>
            <a:r>
              <a:rPr lang="zh-TW" altLang="en-US" dirty="0"/>
              <a:t>使用一個 </a:t>
            </a:r>
            <a:r>
              <a:rPr lang="en-US" altLang="zh-TW" dirty="0"/>
              <a:t>GTX1080 GPU </a:t>
            </a:r>
            <a:r>
              <a:rPr lang="zh-TW" altLang="en-US" dirty="0"/>
              <a:t>進行訓練需要 </a:t>
            </a:r>
            <a:r>
              <a:rPr lang="en-US" altLang="zh-TW" dirty="0"/>
              <a:t>5 </a:t>
            </a:r>
            <a:r>
              <a:rPr lang="zh-TW" altLang="en-US" dirty="0"/>
              <a:t>個多小時。</a:t>
            </a:r>
            <a:endParaRPr lang="en-US" altLang="zh-TW" dirty="0"/>
          </a:p>
          <a:p>
            <a:r>
              <a:rPr lang="zh-TW" altLang="en-US" dirty="0"/>
              <a:t>此外，我們比較了測試階段的推理時間。 </a:t>
            </a:r>
            <a:r>
              <a:rPr lang="en-US" altLang="zh-TW" dirty="0" err="1"/>
              <a:t>PointNet</a:t>
            </a:r>
            <a:r>
              <a:rPr lang="en-US" altLang="zh-TW" dirty="0"/>
              <a:t>++ </a:t>
            </a:r>
            <a:r>
              <a:rPr lang="zh-TW" altLang="en-US" dirty="0"/>
              <a:t>需要 </a:t>
            </a:r>
            <a:r>
              <a:rPr lang="en-US" altLang="zh-TW" dirty="0"/>
              <a:t>163.2ms </a:t>
            </a:r>
            <a:r>
              <a:rPr lang="zh-TW" altLang="en-US" dirty="0"/>
              <a:t>來對 </a:t>
            </a:r>
            <a:r>
              <a:rPr lang="en-US" altLang="zh-TW" dirty="0"/>
              <a:t>1024 </a:t>
            </a:r>
            <a:r>
              <a:rPr lang="zh-TW" altLang="en-US" dirty="0"/>
              <a:t>個點的測試樣本進行分類，而我們的 </a:t>
            </a:r>
            <a:r>
              <a:rPr lang="en-US" altLang="zh-TW" dirty="0" err="1"/>
              <a:t>PointHop</a:t>
            </a:r>
            <a:r>
              <a:rPr lang="en-US" altLang="zh-TW" dirty="0"/>
              <a:t> </a:t>
            </a:r>
            <a:r>
              <a:rPr lang="zh-TW" altLang="en-US" dirty="0"/>
              <a:t>方法只需要 </a:t>
            </a:r>
            <a:r>
              <a:rPr lang="en-US" altLang="zh-TW" dirty="0"/>
              <a:t>108.4ms</a:t>
            </a:r>
            <a:r>
              <a:rPr lang="zh-TW" altLang="en-US" dirty="0"/>
              <a:t>。</a:t>
            </a:r>
            <a:endParaRPr lang="en-US" altLang="zh-TW" dirty="0"/>
          </a:p>
          <a:p>
            <a:r>
              <a:rPr lang="en-US" altLang="zh-TW" dirty="0" err="1"/>
              <a:t>PointHop</a:t>
            </a:r>
            <a:r>
              <a:rPr lang="zh-TW" altLang="en-US" dirty="0"/>
              <a:t>系統中最耗時的模塊是比較點間距離的</a:t>
            </a:r>
            <a:r>
              <a:rPr lang="en-US" altLang="zh-TW" dirty="0"/>
              <a:t>KNN</a:t>
            </a:r>
            <a:r>
              <a:rPr lang="zh-TW" altLang="en-US" dirty="0"/>
              <a:t>查詢。 通過加速該模塊，可以進一步減少訓練</a:t>
            </a:r>
            <a:r>
              <a:rPr lang="en-US" altLang="zh-TW" dirty="0"/>
              <a:t>/</a:t>
            </a:r>
            <a:r>
              <a:rPr lang="zh-TW" altLang="en-US" dirty="0"/>
              <a:t>測試時間。</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19</a:t>
            </a:fld>
            <a:endParaRPr lang="zh-TW" altLang="en-US"/>
          </a:p>
        </p:txBody>
      </p:sp>
    </p:spTree>
    <p:extLst>
      <p:ext uri="{BB962C8B-B14F-4D97-AF65-F5344CB8AC3E}">
        <p14:creationId xmlns:p14="http://schemas.microsoft.com/office/powerpoint/2010/main" val="19560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在圖 </a:t>
            </a:r>
            <a:r>
              <a:rPr lang="en-US" altLang="zh-TW" dirty="0"/>
              <a:t>7 </a:t>
            </a:r>
            <a:r>
              <a:rPr lang="zh-TW" altLang="en-US" dirty="0"/>
              <a:t>中，我們檢查了關於四點數模型（即 </a:t>
            </a:r>
            <a:r>
              <a:rPr lang="en-US" altLang="zh-TW" dirty="0"/>
              <a:t>256</a:t>
            </a:r>
            <a:r>
              <a:rPr lang="zh-TW" altLang="en-US" dirty="0"/>
              <a:t>、</a:t>
            </a:r>
            <a:r>
              <a:rPr lang="en-US" altLang="zh-TW" dirty="0"/>
              <a:t>512</a:t>
            </a:r>
            <a:r>
              <a:rPr lang="zh-TW" altLang="en-US" dirty="0"/>
              <a:t>、</a:t>
            </a:r>
            <a:r>
              <a:rPr lang="en-US" altLang="zh-TW" dirty="0"/>
              <a:t>768 </a:t>
            </a:r>
            <a:r>
              <a:rPr lang="zh-TW" altLang="en-US" dirty="0"/>
              <a:t>和 </a:t>
            </a:r>
            <a:r>
              <a:rPr lang="en-US" altLang="zh-TW" dirty="0"/>
              <a:t>1,024</a:t>
            </a:r>
            <a:r>
              <a:rPr lang="zh-TW" altLang="en-US" dirty="0"/>
              <a:t>）的分類性能的穩健性。</a:t>
            </a:r>
            <a:endParaRPr lang="en-US" altLang="zh-TW" dirty="0"/>
          </a:p>
          <a:p>
            <a:r>
              <a:rPr lang="zh-TW" altLang="en-US" dirty="0"/>
              <a:t>對於第一種情況，訓練和測試中的數字是相同的。 在圖例中用</a:t>
            </a:r>
            <a:r>
              <a:rPr lang="en-US" altLang="zh-TW" dirty="0"/>
              <a:t>DP</a:t>
            </a:r>
            <a:r>
              <a:rPr lang="zh-TW" altLang="en-US" dirty="0"/>
              <a:t>表示。 </a:t>
            </a:r>
            <a:r>
              <a:rPr lang="en-US" altLang="zh-TW" dirty="0" err="1"/>
              <a:t>PointHop</a:t>
            </a:r>
            <a:r>
              <a:rPr lang="en-US" altLang="zh-TW" dirty="0"/>
              <a:t> </a:t>
            </a:r>
            <a:r>
              <a:rPr lang="zh-TW" altLang="en-US" dirty="0"/>
              <a:t>方法和 </a:t>
            </a:r>
            <a:r>
              <a:rPr lang="en-US" altLang="zh-TW" dirty="0" err="1"/>
              <a:t>PointNet</a:t>
            </a:r>
            <a:r>
              <a:rPr lang="en-US" altLang="zh-TW" dirty="0"/>
              <a:t> vanilla </a:t>
            </a:r>
            <a:r>
              <a:rPr lang="zh-TW" altLang="en-US" dirty="0"/>
              <a:t>以紫色和黃色線條顯示。 </a:t>
            </a:r>
            <a:endParaRPr lang="en-US" altLang="zh-TW" dirty="0"/>
          </a:p>
          <a:p>
            <a:r>
              <a:rPr lang="zh-TW" altLang="en-US" dirty="0"/>
              <a:t>具有 </a:t>
            </a:r>
            <a:r>
              <a:rPr lang="en-US" altLang="zh-TW" dirty="0"/>
              <a:t>DP </a:t>
            </a:r>
            <a:r>
              <a:rPr lang="zh-TW" altLang="en-US" dirty="0"/>
              <a:t>的 </a:t>
            </a:r>
            <a:r>
              <a:rPr lang="en-US" altLang="zh-TW" dirty="0" err="1"/>
              <a:t>PointHop</a:t>
            </a:r>
            <a:r>
              <a:rPr lang="en-US" altLang="zh-TW" dirty="0"/>
              <a:t> </a:t>
            </a:r>
            <a:r>
              <a:rPr lang="zh-TW" altLang="en-US" dirty="0"/>
              <a:t>方法比具有 </a:t>
            </a:r>
            <a:r>
              <a:rPr lang="en-US" altLang="zh-TW" dirty="0"/>
              <a:t>DP </a:t>
            </a:r>
            <a:r>
              <a:rPr lang="zh-TW" altLang="en-US" dirty="0"/>
              <a:t>的 </a:t>
            </a:r>
            <a:r>
              <a:rPr lang="en-US" altLang="zh-TW" dirty="0" err="1"/>
              <a:t>PointNet</a:t>
            </a:r>
            <a:r>
              <a:rPr lang="en-US" altLang="zh-TW" dirty="0"/>
              <a:t> vanilla </a:t>
            </a:r>
            <a:r>
              <a:rPr lang="zh-TW" altLang="en-US" dirty="0"/>
              <a:t>更健壯。</a:t>
            </a:r>
            <a:endParaRPr lang="en-US" altLang="zh-TW" dirty="0"/>
          </a:p>
          <a:p>
            <a:r>
              <a:rPr lang="zh-TW" altLang="en-US" dirty="0"/>
              <a:t>對於第二種情況，我們基於 </a:t>
            </a:r>
            <a:r>
              <a:rPr lang="en-US" altLang="zh-TW" dirty="0"/>
              <a:t>1,024 </a:t>
            </a:r>
            <a:r>
              <a:rPr lang="zh-TW" altLang="en-US" dirty="0"/>
              <a:t>個點的模型訓練每種方法，然後將訓練好的模型應用於測試中相同或更少點數的點雲。</a:t>
            </a:r>
            <a:endParaRPr lang="en-US" altLang="zh-TW" dirty="0"/>
          </a:p>
          <a:p>
            <a:r>
              <a:rPr lang="zh-TW" altLang="en-US" dirty="0"/>
              <a:t>對於後者，訓練和測試之間存在點雲模型不匹配。 我們看到 </a:t>
            </a:r>
            <a:r>
              <a:rPr lang="en-US" altLang="zh-TW" dirty="0" err="1"/>
              <a:t>PointHop</a:t>
            </a:r>
            <a:r>
              <a:rPr lang="en-US" altLang="zh-TW" dirty="0"/>
              <a:t> </a:t>
            </a:r>
            <a:r>
              <a:rPr lang="zh-TW" altLang="en-US" dirty="0"/>
              <a:t>方法在不匹配條件下比 </a:t>
            </a:r>
            <a:r>
              <a:rPr lang="en-US" altLang="zh-TW" dirty="0" err="1"/>
              <a:t>PointNet</a:t>
            </a:r>
            <a:r>
              <a:rPr lang="en-US" altLang="zh-TW" dirty="0"/>
              <a:t>++ (SSG) </a:t>
            </a:r>
            <a:r>
              <a:rPr lang="zh-TW" altLang="en-US" dirty="0"/>
              <a:t>更穩健。 </a:t>
            </a:r>
            <a:endParaRPr lang="en-US" altLang="zh-TW" dirty="0"/>
          </a:p>
          <a:p>
            <a:r>
              <a:rPr lang="en-US" altLang="zh-TW" dirty="0" err="1"/>
              <a:t>PointHop</a:t>
            </a:r>
            <a:r>
              <a:rPr lang="en-US" altLang="zh-TW" dirty="0"/>
              <a:t> </a:t>
            </a:r>
            <a:r>
              <a:rPr lang="zh-TW" altLang="en-US" dirty="0"/>
              <a:t>方法在 </a:t>
            </a:r>
            <a:r>
              <a:rPr lang="en-US" altLang="zh-TW" dirty="0"/>
              <a:t>256 </a:t>
            </a:r>
            <a:r>
              <a:rPr lang="zh-TW" altLang="en-US" dirty="0"/>
              <a:t>點模型的不匹配條件下也優於 </a:t>
            </a:r>
            <a:r>
              <a:rPr lang="en-US" altLang="zh-TW" dirty="0"/>
              <a:t>DGCNN</a:t>
            </a:r>
            <a:r>
              <a:rPr lang="zh-TW" altLang="en-US" dirty="0"/>
              <a:t>。</a:t>
            </a:r>
          </a:p>
          <a:p>
            <a:endParaRPr lang="zh-TW" altLang="en-US" dirty="0"/>
          </a:p>
          <a:p>
            <a:r>
              <a:rPr lang="zh-TW" altLang="en-US" dirty="0"/>
              <a:t>圖 </a:t>
            </a:r>
            <a:r>
              <a:rPr lang="en-US" altLang="zh-TW" dirty="0"/>
              <a:t>7</a:t>
            </a:r>
            <a:r>
              <a:rPr lang="zh-TW" altLang="en-US" dirty="0"/>
              <a:t>：對採樣密度變化的穩健性：測試精度作為不同方法採樣點數函數的比較。</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20</a:t>
            </a:fld>
            <a:endParaRPr lang="zh-TW" altLang="en-US"/>
          </a:p>
        </p:txBody>
      </p:sp>
    </p:spTree>
    <p:extLst>
      <p:ext uri="{BB962C8B-B14F-4D97-AF65-F5344CB8AC3E}">
        <p14:creationId xmlns:p14="http://schemas.microsoft.com/office/powerpoint/2010/main" val="204769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最先進的方法通過以下方法提取點雲特徵構建深度神經網絡並使用反向傳播迭代更新模型參數。 然而，深層網絡很難解釋。 他們的訓練成本如此之高，以至於</a:t>
            </a:r>
            <a:r>
              <a:rPr lang="en-US" altLang="zh-TW" dirty="0"/>
              <a:t>GPU</a:t>
            </a:r>
            <a:r>
              <a:rPr lang="zh-TW" altLang="en-US" dirty="0"/>
              <a:t>資源是不可避免的。</a:t>
            </a:r>
            <a:r>
              <a:rPr lang="en-US" altLang="zh-TW" dirty="0"/>
              <a:t>&gt;&gt;</a:t>
            </a:r>
            <a:r>
              <a:rPr lang="zh-TW" altLang="en-US" dirty="0"/>
              <a:t>在移動設備中部署它們具有挑戰性</a:t>
            </a:r>
            <a:endParaRPr lang="en-US" altLang="zh-TW" dirty="0"/>
          </a:p>
          <a:p>
            <a:endParaRPr lang="en-US" altLang="zh-TW" dirty="0"/>
          </a:p>
          <a:p>
            <a:r>
              <a:rPr lang="zh-TW" altLang="en-US" dirty="0"/>
              <a:t>此外，廣泛的數據標籤的要求又增加了一個負擔。 所有這些擔憂都阻礙了可靠的深度學習解決方案的靈活應用在 </a:t>
            </a:r>
            <a:r>
              <a:rPr lang="en-US" altLang="zh-TW" dirty="0"/>
              <a:t>3D </a:t>
            </a:r>
            <a:r>
              <a:rPr lang="zh-TW" altLang="en-US" dirty="0"/>
              <a:t>視覺中。 為了解決這些問題，我們提出了一種可解釋的機器學習方法，稱為 </a:t>
            </a:r>
            <a:r>
              <a:rPr lang="en-US" altLang="zh-TW" dirty="0" err="1"/>
              <a:t>PointHop</a:t>
            </a:r>
            <a:r>
              <a:rPr lang="zh-TW" altLang="en-US" dirty="0"/>
              <a:t>方法，用於這項工作中的點雲分類。</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3</a:t>
            </a:fld>
            <a:endParaRPr lang="zh-TW" altLang="en-US"/>
          </a:p>
        </p:txBody>
      </p:sp>
    </p:spTree>
    <p:extLst>
      <p:ext uri="{BB962C8B-B14F-4D97-AF65-F5344CB8AC3E}">
        <p14:creationId xmlns:p14="http://schemas.microsoft.com/office/powerpoint/2010/main" val="381699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5"/>
          </p:nvPr>
        </p:nvSpPr>
        <p:spPr/>
        <p:txBody>
          <a:bodyPr/>
          <a:lstStyle/>
          <a:p>
            <a:fld id="{2911240C-9642-49CC-BA9E-815B6765D141}" type="slidenum">
              <a:rPr lang="zh-TW" altLang="en-US" smtClean="0"/>
              <a:t>21</a:t>
            </a:fld>
            <a:endParaRPr lang="zh-TW" altLang="en-US"/>
          </a:p>
        </p:txBody>
      </p:sp>
    </p:spTree>
    <p:extLst>
      <p:ext uri="{BB962C8B-B14F-4D97-AF65-F5344CB8AC3E}">
        <p14:creationId xmlns:p14="http://schemas.microsoft.com/office/powerpoint/2010/main" val="133536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22</a:t>
            </a:fld>
            <a:endParaRPr lang="zh-TW" altLang="en-US"/>
          </a:p>
        </p:txBody>
      </p:sp>
    </p:spTree>
    <p:extLst>
      <p:ext uri="{BB962C8B-B14F-4D97-AF65-F5344CB8AC3E}">
        <p14:creationId xmlns:p14="http://schemas.microsoft.com/office/powerpoint/2010/main" val="4256248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23</a:t>
            </a:fld>
            <a:endParaRPr lang="zh-TW" altLang="en-US"/>
          </a:p>
        </p:txBody>
      </p:sp>
    </p:spTree>
    <p:extLst>
      <p:ext uri="{BB962C8B-B14F-4D97-AF65-F5344CB8AC3E}">
        <p14:creationId xmlns:p14="http://schemas.microsoft.com/office/powerpoint/2010/main" val="195030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24</a:t>
            </a:fld>
            <a:endParaRPr lang="zh-TW" altLang="en-US"/>
          </a:p>
        </p:txBody>
      </p:sp>
    </p:spTree>
    <p:extLst>
      <p:ext uri="{BB962C8B-B14F-4D97-AF65-F5344CB8AC3E}">
        <p14:creationId xmlns:p14="http://schemas.microsoft.com/office/powerpoint/2010/main" val="79933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25</a:t>
            </a:fld>
            <a:endParaRPr lang="zh-TW" altLang="en-US"/>
          </a:p>
        </p:txBody>
      </p:sp>
    </p:spTree>
    <p:extLst>
      <p:ext uri="{BB962C8B-B14F-4D97-AF65-F5344CB8AC3E}">
        <p14:creationId xmlns:p14="http://schemas.microsoft.com/office/powerpoint/2010/main" val="2043018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26</a:t>
            </a:fld>
            <a:endParaRPr lang="zh-TW" altLang="en-US"/>
          </a:p>
        </p:txBody>
      </p:sp>
    </p:spTree>
    <p:extLst>
      <p:ext uri="{BB962C8B-B14F-4D97-AF65-F5344CB8AC3E}">
        <p14:creationId xmlns:p14="http://schemas.microsoft.com/office/powerpoint/2010/main" val="132203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核心思想是學一個好的度量函數，基於 </a:t>
            </a:r>
            <a:r>
              <a:rPr lang="en-US" altLang="zh-TW" dirty="0"/>
              <a:t>unlabeled data</a:t>
            </a:r>
            <a:r>
              <a:rPr lang="zh-TW" altLang="en-US" dirty="0"/>
              <a:t> 和 </a:t>
            </a:r>
            <a:r>
              <a:rPr lang="en-US" altLang="zh-TW" dirty="0"/>
              <a:t>labeled data</a:t>
            </a:r>
            <a:r>
              <a:rPr lang="zh-TW" altLang="en-US" dirty="0"/>
              <a:t> 的相似性進行分類。</a:t>
            </a:r>
            <a:endParaRPr lang="en-US" altLang="zh-TW" dirty="0"/>
          </a:p>
          <a:p>
            <a:endParaRPr lang="en-US" altLang="zh-TW" dirty="0"/>
          </a:p>
          <a:p>
            <a:r>
              <a:rPr lang="en-US" altLang="zh-TW" dirty="0"/>
              <a:t>Matching Network</a:t>
            </a:r>
            <a:r>
              <a:rPr lang="zh-TW" altLang="en-US" dirty="0"/>
              <a:t> 和 </a:t>
            </a:r>
            <a:r>
              <a:rPr lang="en-US" altLang="zh-TW" dirty="0"/>
              <a:t>Prototypical Network</a:t>
            </a:r>
            <a:r>
              <a:rPr lang="zh-TW" altLang="en-US" dirty="0"/>
              <a:t> 是兩個代表性的基於度量的方法，它們使用深度網絡把 </a:t>
            </a:r>
            <a:r>
              <a:rPr lang="en-US" altLang="zh-TW" dirty="0"/>
              <a:t>support set</a:t>
            </a:r>
            <a:r>
              <a:rPr lang="zh-TW" altLang="en-US" dirty="0"/>
              <a:t> 和 </a:t>
            </a:r>
            <a:r>
              <a:rPr lang="en-US" altLang="zh-TW" dirty="0"/>
              <a:t>query set</a:t>
            </a:r>
            <a:r>
              <a:rPr lang="zh-TW" altLang="en-US" dirty="0"/>
              <a:t> 映射成 </a:t>
            </a:r>
            <a:r>
              <a:rPr lang="en-US" altLang="zh-TW" dirty="0"/>
              <a:t>embedding space</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27</a:t>
            </a:fld>
            <a:endParaRPr lang="zh-TW" altLang="en-US"/>
          </a:p>
        </p:txBody>
      </p:sp>
    </p:spTree>
    <p:extLst>
      <p:ext uri="{BB962C8B-B14F-4D97-AF65-F5344CB8AC3E}">
        <p14:creationId xmlns:p14="http://schemas.microsoft.com/office/powerpoint/2010/main" val="3654325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Prototypical Network</a:t>
            </a:r>
            <a:r>
              <a:rPr lang="zh-TW" altLang="en-US" dirty="0"/>
              <a:t> 使用 </a:t>
            </a:r>
            <a:r>
              <a:rPr lang="en-US" altLang="zh-TW" dirty="0"/>
              <a:t>support samples</a:t>
            </a:r>
            <a:r>
              <a:rPr lang="zh-TW" altLang="en-US" dirty="0"/>
              <a:t> 的均值表示一個類別。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Matching Network</a:t>
            </a:r>
            <a:r>
              <a:rPr lang="zh-TW" altLang="en-US" dirty="0"/>
              <a:t> 用所有的 </a:t>
            </a:r>
            <a:r>
              <a:rPr lang="en-US" altLang="zh-TW" dirty="0"/>
              <a:t>support samples</a:t>
            </a:r>
            <a:r>
              <a:rPr lang="zh-TW" altLang="en-US" dirty="0"/>
              <a:t> 表示一個類別，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28</a:t>
            </a:fld>
            <a:endParaRPr lang="zh-TW" altLang="en-US"/>
          </a:p>
        </p:txBody>
      </p:sp>
    </p:spTree>
    <p:extLst>
      <p:ext uri="{BB962C8B-B14F-4D97-AF65-F5344CB8AC3E}">
        <p14:creationId xmlns:p14="http://schemas.microsoft.com/office/powerpoint/2010/main" val="2225861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這是兩種極端。</a:t>
            </a:r>
            <a:r>
              <a:rPr lang="en-US" altLang="zh-TW" dirty="0"/>
              <a:t>Few-shot</a:t>
            </a:r>
            <a:r>
              <a:rPr lang="zh-TW" altLang="en-US" dirty="0"/>
              <a:t>圖像分割。現存的大多數方法用基於度量的方法處理 </a:t>
            </a:r>
            <a:r>
              <a:rPr lang="en-US" altLang="zh-TW" dirty="0"/>
              <a:t>support </a:t>
            </a:r>
            <a:r>
              <a:rPr lang="zh-TW" altLang="en-US" dirty="0"/>
              <a:t>和 </a:t>
            </a:r>
            <a:r>
              <a:rPr lang="en-US" altLang="zh-TW" dirty="0"/>
              <a:t>query </a:t>
            </a:r>
            <a:r>
              <a:rPr lang="zh-TW" altLang="en-US" dirty="0"/>
              <a:t>之間</a:t>
            </a:r>
            <a:r>
              <a:rPr lang="zh-TW" altLang="en-US" b="1" u="sng" dirty="0"/>
              <a:t>一到多的匹配</a:t>
            </a:r>
            <a:r>
              <a:rPr lang="zh-TW" altLang="en-US" dirty="0"/>
              <a:t>問題，</a:t>
            </a:r>
            <a:r>
              <a:rPr lang="en-US" altLang="zh-TW" dirty="0"/>
              <a:t>support </a:t>
            </a:r>
            <a:r>
              <a:rPr lang="zh-TW" altLang="en-US" dirty="0"/>
              <a:t>中的每一個類別被表示為一個全局向量。</a:t>
            </a:r>
            <a:endParaRPr lang="en-US" altLang="zh-TW" dirty="0"/>
          </a:p>
          <a:p>
            <a:endParaRPr lang="en-US" altLang="zh-TW" dirty="0"/>
          </a:p>
          <a:p>
            <a:r>
              <a:rPr lang="zh-TW" altLang="en-US" dirty="0"/>
              <a:t>與此相反，</a:t>
            </a:r>
            <a:r>
              <a:rPr lang="en-US" altLang="zh-TW" dirty="0"/>
              <a:t>Zhang </a:t>
            </a:r>
            <a:r>
              <a:rPr lang="zh-TW" altLang="en-US" dirty="0"/>
              <a:t>把這個 </a:t>
            </a:r>
            <a:r>
              <a:rPr lang="en-US" altLang="zh-TW" dirty="0"/>
              <a:t>task </a:t>
            </a:r>
            <a:r>
              <a:rPr lang="zh-TW" altLang="en-US" dirty="0"/>
              <a:t>考慮成</a:t>
            </a:r>
            <a:r>
              <a:rPr lang="zh-TW" altLang="en-US" b="1" u="sng" dirty="0"/>
              <a:t>多對多匹配</a:t>
            </a:r>
            <a:r>
              <a:rPr lang="zh-TW" altLang="en-US" dirty="0"/>
              <a:t>的問題：</a:t>
            </a:r>
            <a:r>
              <a:rPr lang="en-US" altLang="zh-TW" dirty="0"/>
              <a:t>support </a:t>
            </a:r>
            <a:r>
              <a:rPr lang="zh-TW" altLang="en-US" dirty="0"/>
              <a:t>被表示成一個圖，圖中的每一個元素是一個節點。然而，該方法基於 </a:t>
            </a:r>
            <a:r>
              <a:rPr lang="en-US" altLang="zh-TW" dirty="0"/>
              <a:t>CNN </a:t>
            </a:r>
            <a:r>
              <a:rPr lang="zh-TW" altLang="en-US" dirty="0"/>
              <a:t>結構，並不適用於點雲。因為點雲的結構是無規律的。此外，點雲和圖像的 </a:t>
            </a:r>
            <a:r>
              <a:rPr lang="en-US" altLang="zh-TW" dirty="0"/>
              <a:t>embedding space </a:t>
            </a:r>
            <a:r>
              <a:rPr lang="zh-TW" altLang="en-US" dirty="0"/>
              <a:t>的性質是不一樣的。</a:t>
            </a:r>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29</a:t>
            </a:fld>
            <a:endParaRPr lang="zh-TW" altLang="en-US"/>
          </a:p>
        </p:txBody>
      </p:sp>
    </p:spTree>
    <p:extLst>
      <p:ext uri="{BB962C8B-B14F-4D97-AF65-F5344CB8AC3E}">
        <p14:creationId xmlns:p14="http://schemas.microsoft.com/office/powerpoint/2010/main" val="233187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STEP1</a:t>
                </a:r>
                <a:r>
                  <a:rPr lang="zh-TW" altLang="en-US" dirty="0"/>
                  <a:t> 將 </a:t>
                </a:r>
                <a:r>
                  <a:rPr lang="en-US" altLang="zh-TW" sz="1200" dirty="0">
                    <a:solidFill>
                      <a:schemeClr val="bg1"/>
                    </a:solidFill>
                  </a:rPr>
                  <a:t>training and testing</a:t>
                </a:r>
                <a:r>
                  <a:rPr lang="zh-TW" altLang="en-US" sz="1200" dirty="0">
                    <a:solidFill>
                      <a:schemeClr val="bg1"/>
                    </a:solidFill>
                  </a:rPr>
                  <a:t> 對齊 變成一個</a:t>
                </a:r>
                <a:r>
                  <a:rPr lang="en-US" altLang="zh-TW" sz="1200" dirty="0">
                    <a:solidFill>
                      <a:schemeClr val="bg1"/>
                    </a:solidFill>
                  </a:rPr>
                  <a:t> episodic </a:t>
                </a:r>
                <a:r>
                  <a:rPr lang="zh-TW" altLang="en-US" sz="1200" dirty="0">
                    <a:solidFill>
                      <a:schemeClr val="bg1"/>
                    </a:solidFill>
                  </a:rPr>
                  <a:t>一起輸入</a:t>
                </a:r>
                <a:endParaRPr lang="en-US" altLang="zh-TW" sz="1200" dirty="0">
                  <a:solidFill>
                    <a:schemeClr val="bg1"/>
                  </a:solidFill>
                </a:endParaRPr>
              </a:p>
              <a:p>
                <a:r>
                  <a:rPr lang="en-US" altLang="zh-TW" sz="1200" dirty="0">
                    <a:solidFill>
                      <a:schemeClr val="bg1"/>
                    </a:solidFill>
                  </a:rPr>
                  <a:t>STEP2</a:t>
                </a:r>
                <a:r>
                  <a:rPr lang="zh-TW" altLang="en-US" sz="1200" dirty="0">
                    <a:solidFill>
                      <a:schemeClr val="bg1"/>
                    </a:solidFill>
                  </a:rPr>
                  <a:t> 訓練 </a:t>
                </a:r>
                <a:r>
                  <a:rPr lang="en-US" altLang="zh-TW" sz="1200" dirty="0">
                    <a:solidFill>
                      <a:schemeClr val="bg1"/>
                    </a:solidFill>
                  </a:rPr>
                  <a:t>model </a:t>
                </a:r>
                <a:r>
                  <a:rPr lang="zh-TW" altLang="en-US" sz="1200" dirty="0">
                    <a:solidFill>
                      <a:schemeClr val="bg1"/>
                    </a:solidFill>
                  </a:rPr>
                  <a:t>在 </a:t>
                </a:r>
                <a:r>
                  <a:rPr lang="en-US" altLang="zh-TW" sz="1200" dirty="0">
                    <a:solidFill>
                      <a:schemeClr val="bg1"/>
                    </a:solidFill>
                  </a:rPr>
                  <a:t>train data set</a:t>
                </a:r>
                <a:r>
                  <a:rPr lang="zh-TW" altLang="en-US" sz="1200" dirty="0">
                    <a:solidFill>
                      <a:schemeClr val="bg1"/>
                    </a:solidFill>
                  </a:rPr>
                  <a:t> </a:t>
                </a:r>
                <a:r>
                  <a:rPr lang="en-US" altLang="zh-TW" sz="1200" dirty="0">
                    <a:solidFill>
                      <a:schemeClr val="bg1"/>
                    </a:solidFill>
                  </a:rPr>
                  <a:t>(</a:t>
                </a:r>
                <a:r>
                  <a:rPr lang="zh-TW" altLang="en-US" sz="1200" dirty="0">
                    <a:solidFill>
                      <a:schemeClr val="bg1"/>
                    </a:solidFill>
                  </a:rPr>
                  <a:t> </a:t>
                </a:r>
                <a:r>
                  <a:rPr lang="en-US" altLang="zh-TW" sz="1200" dirty="0" err="1">
                    <a:solidFill>
                      <a:schemeClr val="bg1"/>
                    </a:solidFill>
                  </a:rPr>
                  <a:t>Ctrain</a:t>
                </a:r>
                <a:r>
                  <a:rPr lang="zh-TW" altLang="en-US" sz="1200" dirty="0">
                    <a:solidFill>
                      <a:schemeClr val="bg1"/>
                    </a:solidFill>
                  </a:rPr>
                  <a:t> </a:t>
                </a:r>
                <a:r>
                  <a:rPr lang="en-US" altLang="zh-TW" sz="1200" dirty="0">
                    <a:solidFill>
                      <a:schemeClr val="bg1"/>
                    </a:solidFill>
                  </a:rPr>
                  <a:t>)</a:t>
                </a:r>
                <a:r>
                  <a:rPr lang="zh-TW" altLang="en-US" sz="1200" dirty="0">
                    <a:solidFill>
                      <a:schemeClr val="bg1"/>
                    </a:solidFill>
                  </a:rPr>
                  <a:t>，測試 </a:t>
                </a:r>
                <a:r>
                  <a:rPr lang="en-US" altLang="zh-TW" sz="1200" dirty="0">
                    <a:solidFill>
                      <a:schemeClr val="bg1"/>
                    </a:solidFill>
                  </a:rPr>
                  <a:t>model </a:t>
                </a:r>
                <a:r>
                  <a:rPr lang="zh-TW" altLang="en-US" sz="1200" dirty="0">
                    <a:solidFill>
                      <a:schemeClr val="bg1"/>
                    </a:solidFill>
                  </a:rPr>
                  <a:t>在 </a:t>
                </a:r>
                <a:r>
                  <a:rPr lang="en-US" altLang="zh-TW" sz="1200" dirty="0">
                    <a:solidFill>
                      <a:schemeClr val="bg1"/>
                    </a:solidFill>
                  </a:rPr>
                  <a:t>test data</a:t>
                </a:r>
                <a:r>
                  <a:rPr lang="zh-TW" altLang="en-US" sz="1200" dirty="0">
                    <a:solidFill>
                      <a:schemeClr val="bg1"/>
                    </a:solidFill>
                  </a:rPr>
                  <a:t> 在 </a:t>
                </a:r>
                <a:r>
                  <a:rPr lang="en-US" altLang="zh-TW" sz="1200" dirty="0">
                    <a:solidFill>
                      <a:schemeClr val="bg1"/>
                    </a:solidFill>
                  </a:rPr>
                  <a:t>(</a:t>
                </a:r>
                <a:r>
                  <a:rPr lang="zh-TW" altLang="en-US" sz="1200" dirty="0">
                    <a:solidFill>
                      <a:schemeClr val="bg1"/>
                    </a:solidFill>
                  </a:rPr>
                  <a:t> </a:t>
                </a:r>
                <a:r>
                  <a:rPr lang="en-US" altLang="zh-TW" sz="1200" dirty="0" err="1">
                    <a:solidFill>
                      <a:schemeClr val="bg1"/>
                    </a:solidFill>
                  </a:rPr>
                  <a:t>Ctest</a:t>
                </a:r>
                <a:r>
                  <a:rPr lang="zh-TW" altLang="en-US" sz="1200" dirty="0">
                    <a:solidFill>
                      <a:schemeClr val="bg1"/>
                    </a:solidFill>
                  </a:rPr>
                  <a:t> </a:t>
                </a:r>
                <a:r>
                  <a:rPr lang="en-US" altLang="zh-TW" sz="1200" dirty="0">
                    <a:solidFill>
                      <a:schemeClr val="bg1"/>
                    </a:solidFill>
                  </a:rPr>
                  <a:t>) </a:t>
                </a:r>
                <a:r>
                  <a:rPr lang="en-US" altLang="zh-TW" sz="1200" b="1" u="sng" dirty="0" err="1">
                    <a:solidFill>
                      <a:schemeClr val="bg1"/>
                    </a:solidFill>
                  </a:rPr>
                  <a:t>Ctest</a:t>
                </a:r>
                <a:r>
                  <a:rPr lang="en-US" altLang="zh-TW" sz="1200" b="1" u="sng" dirty="0">
                    <a:solidFill>
                      <a:schemeClr val="bg1"/>
                    </a:solidFill>
                  </a:rPr>
                  <a:t> ∩ </a:t>
                </a:r>
                <a:r>
                  <a:rPr lang="en-US" altLang="zh-TW" sz="1200" b="1" u="sng" dirty="0" err="1">
                    <a:solidFill>
                      <a:schemeClr val="bg1"/>
                    </a:solidFill>
                  </a:rPr>
                  <a:t>Ctrain</a:t>
                </a:r>
                <a:r>
                  <a:rPr lang="en-US" altLang="zh-TW" sz="1200" b="1" u="sng" dirty="0">
                    <a:solidFill>
                      <a:schemeClr val="bg1"/>
                    </a:solidFill>
                  </a:rPr>
                  <a:t> = ∅</a:t>
                </a:r>
              </a:p>
              <a:p>
                <a:endParaRPr lang="en-US" altLang="zh-TW" sz="1200" b="1" u="sng" dirty="0">
                  <a:solidFill>
                    <a:schemeClr val="bg1"/>
                  </a:solidFill>
                </a:endParaRPr>
              </a:p>
              <a:p>
                <a:r>
                  <a:rPr lang="en-US" altLang="zh-TW" sz="1200" dirty="0">
                    <a:solidFill>
                      <a:schemeClr val="bg1"/>
                    </a:solidFill>
                  </a:rPr>
                  <a:t>N-way K-shot episode</a:t>
                </a:r>
                <a:endParaRPr lang="en-US" altLang="zh-TW" b="0" i="0" dirty="0">
                  <a:solidFill>
                    <a:srgbClr val="4D4D4D"/>
                  </a:solidFill>
                  <a:effectLst/>
                  <a:latin typeface="-apple-system"/>
                </a:endParaRPr>
              </a:p>
              <a:p>
                <a:r>
                  <a:rPr lang="en-US" altLang="zh-TW" b="0" i="0" dirty="0">
                    <a:solidFill>
                      <a:srgbClr val="4D4D4D"/>
                    </a:solidFill>
                    <a:effectLst/>
                    <a:latin typeface="-apple-system"/>
                  </a:rPr>
                  <a:t>N</a:t>
                </a:r>
                <a:r>
                  <a:rPr lang="zh-TW" altLang="en-US" b="0" i="0" dirty="0">
                    <a:solidFill>
                      <a:srgbClr val="4D4D4D"/>
                    </a:solidFill>
                    <a:effectLst/>
                    <a:latin typeface="-apple-system"/>
                  </a:rPr>
                  <a:t>個類別，每個類別中有</a:t>
                </a:r>
                <a:r>
                  <a:rPr lang="en-US" altLang="zh-TW" b="0" i="0" dirty="0">
                    <a:solidFill>
                      <a:srgbClr val="4D4D4D"/>
                    </a:solidFill>
                    <a:effectLst/>
                    <a:latin typeface="-apple-system"/>
                  </a:rPr>
                  <a:t>K</a:t>
                </a:r>
                <a:r>
                  <a:rPr lang="zh-TW" altLang="en-US" b="0" i="0" dirty="0">
                    <a:solidFill>
                      <a:srgbClr val="4D4D4D"/>
                    </a:solidFill>
                    <a:effectLst/>
                    <a:latin typeface="-apple-system"/>
                  </a:rPr>
                  <a:t>個有標籤的 </a:t>
                </a:r>
                <a:r>
                  <a:rPr lang="en-US" altLang="zh-TW" b="0" i="0" dirty="0">
                    <a:solidFill>
                      <a:srgbClr val="4D4D4D"/>
                    </a:solidFill>
                    <a:effectLst/>
                    <a:latin typeface="-apple-system"/>
                  </a:rPr>
                  <a:t>support </a:t>
                </a:r>
                <a:r>
                  <a:rPr lang="zh-TW" altLang="en-US" b="0" i="0" dirty="0">
                    <a:solidFill>
                      <a:srgbClr val="4D4D4D"/>
                    </a:solidFill>
                    <a:effectLst/>
                    <a:latin typeface="-apple-system"/>
                  </a:rPr>
                  <a:t>點雲</a:t>
                </a:r>
                <a14:m>
                  <m:oMath xmlns:m="http://schemas.openxmlformats.org/officeDocument/2006/math">
                    <m:sSubSup>
                      <m:sSubSupPr>
                        <m:ctrlPr>
                          <a:rPr lang="en-US" altLang="zh-TW" sz="1200" i="1" dirty="0" smtClean="0">
                            <a:solidFill>
                              <a:schemeClr val="bg1"/>
                            </a:solidFill>
                            <a:latin typeface="Cambria Math" panose="02040503050406030204" pitchFamily="18" charset="0"/>
                          </a:rPr>
                        </m:ctrlPr>
                      </m:sSubSupPr>
                      <m:e>
                        <m:r>
                          <a:rPr lang="en-US" altLang="zh-TW" sz="1200" i="1" dirty="0" smtClean="0">
                            <a:solidFill>
                              <a:schemeClr val="bg1"/>
                            </a:solidFill>
                            <a:latin typeface="Cambria Math" panose="02040503050406030204" pitchFamily="18" charset="0"/>
                          </a:rPr>
                          <m:t>𝑝</m:t>
                        </m:r>
                      </m:e>
                      <m:sub>
                        <m:r>
                          <a:rPr lang="en-US" altLang="zh-TW" sz="1200" b="0" i="1" dirty="0" smtClean="0">
                            <a:solidFill>
                              <a:schemeClr val="bg1"/>
                            </a:solidFill>
                            <a:latin typeface="Cambria Math" panose="02040503050406030204" pitchFamily="18" charset="0"/>
                          </a:rPr>
                          <m:t>𝑠</m:t>
                        </m:r>
                      </m:sub>
                      <m:sup>
                        <m:r>
                          <a:rPr lang="en-US" altLang="zh-TW" sz="1200" i="1" dirty="0" smtClean="0">
                            <a:solidFill>
                              <a:schemeClr val="bg1"/>
                            </a:solidFill>
                            <a:latin typeface="Cambria Math" panose="02040503050406030204" pitchFamily="18" charset="0"/>
                          </a:rPr>
                          <m:t>𝑛</m:t>
                        </m:r>
                        <m:r>
                          <a:rPr lang="en-US" altLang="zh-TW" sz="1200" b="0" i="1" dirty="0" smtClean="0">
                            <a:solidFill>
                              <a:schemeClr val="bg1"/>
                            </a:solidFill>
                            <a:latin typeface="Cambria Math" panose="02040503050406030204" pitchFamily="18" charset="0"/>
                          </a:rPr>
                          <m:t>,</m:t>
                        </m:r>
                        <m:r>
                          <a:rPr lang="en-US" altLang="zh-TW" sz="1200" b="0" i="1" dirty="0" smtClean="0">
                            <a:solidFill>
                              <a:schemeClr val="bg1"/>
                            </a:solidFill>
                            <a:latin typeface="Cambria Math" panose="02040503050406030204" pitchFamily="18" charset="0"/>
                          </a:rPr>
                          <m:t>𝑘</m:t>
                        </m:r>
                      </m:sup>
                    </m:sSubSup>
                  </m:oMath>
                </a14:m>
                <a:r>
                  <a:rPr lang="en-US" altLang="zh-TW" sz="1200" dirty="0">
                    <a:solidFill>
                      <a:schemeClr val="bg1"/>
                    </a:solidFill>
                  </a:rPr>
                  <a:t> </a:t>
                </a:r>
                <a:r>
                  <a:rPr lang="zh-TW" altLang="en-US" sz="1200" dirty="0">
                    <a:solidFill>
                      <a:schemeClr val="bg1"/>
                    </a:solidFill>
                  </a:rPr>
                  <a:t>，</a:t>
                </a:r>
                <a:endParaRPr lang="en-US" altLang="zh-TW" sz="1200" dirty="0">
                  <a:solidFill>
                    <a:schemeClr val="bg1"/>
                  </a:solidFill>
                </a:endParaRPr>
              </a:p>
              <a:p>
                <a:r>
                  <a:rPr lang="zh-TW" altLang="en-US" b="0" i="0" dirty="0">
                    <a:solidFill>
                      <a:srgbClr val="4D4D4D"/>
                    </a:solidFill>
                    <a:effectLst/>
                    <a:latin typeface="-apple-system"/>
                  </a:rPr>
                  <a:t>相應的二進制掩模（</a:t>
                </a:r>
                <a:r>
                  <a:rPr lang="en-US" altLang="zh-TW" b="0" i="0" dirty="0">
                    <a:solidFill>
                      <a:srgbClr val="4D4D4D"/>
                    </a:solidFill>
                    <a:effectLst/>
                    <a:latin typeface="-apple-system"/>
                  </a:rPr>
                  <a:t>Mask</a:t>
                </a:r>
                <a:r>
                  <a:rPr lang="zh-TW" altLang="en-US" b="0" i="0" dirty="0">
                    <a:solidFill>
                      <a:srgbClr val="4D4D4D"/>
                    </a:solidFill>
                    <a:effectLst/>
                    <a:latin typeface="-apple-system"/>
                  </a:rPr>
                  <a:t>）</a:t>
                </a:r>
                <a:r>
                  <a:rPr lang="en-US" altLang="zh-TW" sz="1200" dirty="0">
                    <a:solidFill>
                      <a:schemeClr val="bg1"/>
                    </a:solidFill>
                  </a:rPr>
                  <a:t> </a:t>
                </a:r>
                <a14:m>
                  <m:oMath xmlns:m="http://schemas.openxmlformats.org/officeDocument/2006/math">
                    <m:sSubSup>
                      <m:sSubSupPr>
                        <m:ctrlPr>
                          <a:rPr lang="en-US" altLang="zh-TW" sz="1200" i="1" dirty="0" smtClean="0">
                            <a:solidFill>
                              <a:schemeClr val="bg1"/>
                            </a:solidFill>
                            <a:latin typeface="Cambria Math" panose="02040503050406030204" pitchFamily="18" charset="0"/>
                          </a:rPr>
                        </m:ctrlPr>
                      </m:sSubSupPr>
                      <m:e>
                        <m:r>
                          <a:rPr lang="en-US" altLang="zh-TW" sz="1200" b="0" i="1" dirty="0" smtClean="0">
                            <a:solidFill>
                              <a:schemeClr val="bg1"/>
                            </a:solidFill>
                            <a:latin typeface="Cambria Math" panose="02040503050406030204" pitchFamily="18" charset="0"/>
                          </a:rPr>
                          <m:t>𝑀</m:t>
                        </m:r>
                      </m:e>
                      <m:sub/>
                      <m:sup>
                        <m:r>
                          <a:rPr lang="en-US" altLang="zh-TW" sz="1200" i="1" dirty="0">
                            <a:solidFill>
                              <a:schemeClr val="bg1"/>
                            </a:solidFill>
                            <a:latin typeface="Cambria Math" panose="02040503050406030204" pitchFamily="18" charset="0"/>
                          </a:rPr>
                          <m:t>𝑛</m:t>
                        </m:r>
                        <m:r>
                          <a:rPr lang="en-US" altLang="zh-TW" sz="1200" i="1" dirty="0">
                            <a:solidFill>
                              <a:schemeClr val="bg1"/>
                            </a:solidFill>
                            <a:latin typeface="Cambria Math" panose="02040503050406030204" pitchFamily="18" charset="0"/>
                          </a:rPr>
                          <m:t>,</m:t>
                        </m:r>
                        <m:r>
                          <a:rPr lang="en-US" altLang="zh-TW" sz="1200" i="1" dirty="0">
                            <a:solidFill>
                              <a:schemeClr val="bg1"/>
                            </a:solidFill>
                            <a:latin typeface="Cambria Math" panose="02040503050406030204" pitchFamily="18" charset="0"/>
                          </a:rPr>
                          <m:t>𝑘</m:t>
                        </m:r>
                      </m:sup>
                    </m:sSubSup>
                  </m:oMath>
                </a14:m>
                <a:endParaRPr lang="en-US" altLang="zh-TW" sz="1200" dirty="0">
                  <a:solidFill>
                    <a:schemeClr val="bg1"/>
                  </a:solidFill>
                </a:endParaRPr>
              </a:p>
            </p:txBody>
          </p:sp>
        </mc:Choice>
        <mc:Fallback xmlns="">
          <p:sp>
            <p:nvSpPr>
              <p:cNvPr id="3" name="備忘稿版面配置區 2"/>
              <p:cNvSpPr>
                <a:spLocks noGrp="1"/>
              </p:cNvSpPr>
              <p:nvPr>
                <p:ph type="body" idx="1"/>
              </p:nvPr>
            </p:nvSpPr>
            <p:spPr/>
            <p:txBody>
              <a:bodyPr/>
              <a:lstStyle/>
              <a:p>
                <a:r>
                  <a:rPr lang="en-US" altLang="zh-TW" dirty="0"/>
                  <a:t>STEP1</a:t>
                </a:r>
                <a:r>
                  <a:rPr lang="zh-TW" altLang="en-US" dirty="0"/>
                  <a:t> 將 </a:t>
                </a:r>
                <a:r>
                  <a:rPr lang="en-US" altLang="zh-TW" sz="1200" dirty="0">
                    <a:solidFill>
                      <a:schemeClr val="bg1"/>
                    </a:solidFill>
                  </a:rPr>
                  <a:t>training and testing</a:t>
                </a:r>
                <a:r>
                  <a:rPr lang="zh-TW" altLang="en-US" sz="1200" dirty="0">
                    <a:solidFill>
                      <a:schemeClr val="bg1"/>
                    </a:solidFill>
                  </a:rPr>
                  <a:t> 對齊 變成一個</a:t>
                </a:r>
                <a:r>
                  <a:rPr lang="en-US" altLang="zh-TW" sz="1200" dirty="0">
                    <a:solidFill>
                      <a:schemeClr val="bg1"/>
                    </a:solidFill>
                  </a:rPr>
                  <a:t> episodic </a:t>
                </a:r>
                <a:r>
                  <a:rPr lang="zh-TW" altLang="en-US" sz="1200" dirty="0">
                    <a:solidFill>
                      <a:schemeClr val="bg1"/>
                    </a:solidFill>
                  </a:rPr>
                  <a:t>一起輸入</a:t>
                </a:r>
                <a:endParaRPr lang="en-US" altLang="zh-TW" sz="1200" dirty="0">
                  <a:solidFill>
                    <a:schemeClr val="bg1"/>
                  </a:solidFill>
                </a:endParaRPr>
              </a:p>
              <a:p>
                <a:r>
                  <a:rPr lang="en-US" altLang="zh-TW" sz="1200" dirty="0">
                    <a:solidFill>
                      <a:schemeClr val="bg1"/>
                    </a:solidFill>
                  </a:rPr>
                  <a:t>STEP2</a:t>
                </a:r>
                <a:r>
                  <a:rPr lang="zh-TW" altLang="en-US" sz="1200" dirty="0">
                    <a:solidFill>
                      <a:schemeClr val="bg1"/>
                    </a:solidFill>
                  </a:rPr>
                  <a:t> 訓練 </a:t>
                </a:r>
                <a:r>
                  <a:rPr lang="en-US" altLang="zh-TW" sz="1200" dirty="0">
                    <a:solidFill>
                      <a:schemeClr val="bg1"/>
                    </a:solidFill>
                  </a:rPr>
                  <a:t>model </a:t>
                </a:r>
                <a:r>
                  <a:rPr lang="zh-TW" altLang="en-US" sz="1200" dirty="0">
                    <a:solidFill>
                      <a:schemeClr val="bg1"/>
                    </a:solidFill>
                  </a:rPr>
                  <a:t>在 </a:t>
                </a:r>
                <a:r>
                  <a:rPr lang="en-US" altLang="zh-TW" sz="1200" dirty="0">
                    <a:solidFill>
                      <a:schemeClr val="bg1"/>
                    </a:solidFill>
                  </a:rPr>
                  <a:t>train data set</a:t>
                </a:r>
                <a:r>
                  <a:rPr lang="zh-TW" altLang="en-US" sz="1200" dirty="0">
                    <a:solidFill>
                      <a:schemeClr val="bg1"/>
                    </a:solidFill>
                  </a:rPr>
                  <a:t> </a:t>
                </a:r>
                <a:r>
                  <a:rPr lang="en-US" altLang="zh-TW" sz="1200" dirty="0">
                    <a:solidFill>
                      <a:schemeClr val="bg1"/>
                    </a:solidFill>
                  </a:rPr>
                  <a:t>(</a:t>
                </a:r>
                <a:r>
                  <a:rPr lang="zh-TW" altLang="en-US" sz="1200" dirty="0">
                    <a:solidFill>
                      <a:schemeClr val="bg1"/>
                    </a:solidFill>
                  </a:rPr>
                  <a:t> </a:t>
                </a:r>
                <a:r>
                  <a:rPr lang="en-US" altLang="zh-TW" sz="1200" dirty="0" err="1">
                    <a:solidFill>
                      <a:schemeClr val="bg1"/>
                    </a:solidFill>
                  </a:rPr>
                  <a:t>Ctrain</a:t>
                </a:r>
                <a:r>
                  <a:rPr lang="zh-TW" altLang="en-US" sz="1200" dirty="0">
                    <a:solidFill>
                      <a:schemeClr val="bg1"/>
                    </a:solidFill>
                  </a:rPr>
                  <a:t> </a:t>
                </a:r>
                <a:r>
                  <a:rPr lang="en-US" altLang="zh-TW" sz="1200" dirty="0">
                    <a:solidFill>
                      <a:schemeClr val="bg1"/>
                    </a:solidFill>
                  </a:rPr>
                  <a:t>)</a:t>
                </a:r>
                <a:r>
                  <a:rPr lang="zh-TW" altLang="en-US" sz="1200" dirty="0">
                    <a:solidFill>
                      <a:schemeClr val="bg1"/>
                    </a:solidFill>
                  </a:rPr>
                  <a:t>，測試 </a:t>
                </a:r>
                <a:r>
                  <a:rPr lang="en-US" altLang="zh-TW" sz="1200" dirty="0">
                    <a:solidFill>
                      <a:schemeClr val="bg1"/>
                    </a:solidFill>
                  </a:rPr>
                  <a:t>model </a:t>
                </a:r>
                <a:r>
                  <a:rPr lang="zh-TW" altLang="en-US" sz="1200" dirty="0">
                    <a:solidFill>
                      <a:schemeClr val="bg1"/>
                    </a:solidFill>
                  </a:rPr>
                  <a:t>在 </a:t>
                </a:r>
                <a:r>
                  <a:rPr lang="en-US" altLang="zh-TW" sz="1200" dirty="0">
                    <a:solidFill>
                      <a:schemeClr val="bg1"/>
                    </a:solidFill>
                  </a:rPr>
                  <a:t>test data</a:t>
                </a:r>
                <a:r>
                  <a:rPr lang="zh-TW" altLang="en-US" sz="1200" dirty="0">
                    <a:solidFill>
                      <a:schemeClr val="bg1"/>
                    </a:solidFill>
                  </a:rPr>
                  <a:t> 在 </a:t>
                </a:r>
                <a:r>
                  <a:rPr lang="en-US" altLang="zh-TW" sz="1200" dirty="0">
                    <a:solidFill>
                      <a:schemeClr val="bg1"/>
                    </a:solidFill>
                  </a:rPr>
                  <a:t>(</a:t>
                </a:r>
                <a:r>
                  <a:rPr lang="zh-TW" altLang="en-US" sz="1200" dirty="0">
                    <a:solidFill>
                      <a:schemeClr val="bg1"/>
                    </a:solidFill>
                  </a:rPr>
                  <a:t> </a:t>
                </a:r>
                <a:r>
                  <a:rPr lang="en-US" altLang="zh-TW" sz="1200" dirty="0" err="1">
                    <a:solidFill>
                      <a:schemeClr val="bg1"/>
                    </a:solidFill>
                  </a:rPr>
                  <a:t>Ctest</a:t>
                </a:r>
                <a:r>
                  <a:rPr lang="zh-TW" altLang="en-US" sz="1200" dirty="0">
                    <a:solidFill>
                      <a:schemeClr val="bg1"/>
                    </a:solidFill>
                  </a:rPr>
                  <a:t> </a:t>
                </a:r>
                <a:r>
                  <a:rPr lang="en-US" altLang="zh-TW" sz="1200" dirty="0">
                    <a:solidFill>
                      <a:schemeClr val="bg1"/>
                    </a:solidFill>
                  </a:rPr>
                  <a:t>) </a:t>
                </a:r>
                <a:r>
                  <a:rPr lang="en-US" altLang="zh-TW" sz="1200" b="1" u="sng" dirty="0" err="1">
                    <a:solidFill>
                      <a:schemeClr val="bg1"/>
                    </a:solidFill>
                  </a:rPr>
                  <a:t>Ctest</a:t>
                </a:r>
                <a:r>
                  <a:rPr lang="en-US" altLang="zh-TW" sz="1200" b="1" u="sng" dirty="0">
                    <a:solidFill>
                      <a:schemeClr val="bg1"/>
                    </a:solidFill>
                  </a:rPr>
                  <a:t> ∩ </a:t>
                </a:r>
                <a:r>
                  <a:rPr lang="en-US" altLang="zh-TW" sz="1200" b="1" u="sng" dirty="0" err="1">
                    <a:solidFill>
                      <a:schemeClr val="bg1"/>
                    </a:solidFill>
                  </a:rPr>
                  <a:t>Ctrain</a:t>
                </a:r>
                <a:r>
                  <a:rPr lang="en-US" altLang="zh-TW" sz="1200" b="1" u="sng" dirty="0">
                    <a:solidFill>
                      <a:schemeClr val="bg1"/>
                    </a:solidFill>
                  </a:rPr>
                  <a:t> = ∅</a:t>
                </a:r>
              </a:p>
              <a:p>
                <a:endParaRPr lang="en-US" altLang="zh-TW" sz="1200" b="1" u="sng" dirty="0">
                  <a:solidFill>
                    <a:schemeClr val="bg1"/>
                  </a:solidFill>
                </a:endParaRPr>
              </a:p>
              <a:p>
                <a:r>
                  <a:rPr lang="en-US" altLang="zh-TW" sz="1200" dirty="0">
                    <a:solidFill>
                      <a:schemeClr val="bg1"/>
                    </a:solidFill>
                  </a:rPr>
                  <a:t>N-way K-shot episode</a:t>
                </a:r>
                <a:endParaRPr lang="en-US" altLang="zh-TW" b="0" i="0" dirty="0">
                  <a:solidFill>
                    <a:srgbClr val="4D4D4D"/>
                  </a:solidFill>
                  <a:effectLst/>
                  <a:latin typeface="-apple-system"/>
                </a:endParaRPr>
              </a:p>
              <a:p>
                <a:r>
                  <a:rPr lang="en-US" altLang="zh-TW" b="0" i="0" dirty="0">
                    <a:solidFill>
                      <a:srgbClr val="4D4D4D"/>
                    </a:solidFill>
                    <a:effectLst/>
                    <a:latin typeface="-apple-system"/>
                  </a:rPr>
                  <a:t>N</a:t>
                </a:r>
                <a:r>
                  <a:rPr lang="zh-TW" altLang="en-US" b="0" i="0" dirty="0">
                    <a:solidFill>
                      <a:srgbClr val="4D4D4D"/>
                    </a:solidFill>
                    <a:effectLst/>
                    <a:latin typeface="-apple-system"/>
                  </a:rPr>
                  <a:t>個類別，每個類別中有</a:t>
                </a:r>
                <a:r>
                  <a:rPr lang="en-US" altLang="zh-TW" b="0" i="0" dirty="0">
                    <a:solidFill>
                      <a:srgbClr val="4D4D4D"/>
                    </a:solidFill>
                    <a:effectLst/>
                    <a:latin typeface="-apple-system"/>
                  </a:rPr>
                  <a:t>K</a:t>
                </a:r>
                <a:r>
                  <a:rPr lang="zh-TW" altLang="en-US" b="0" i="0" dirty="0">
                    <a:solidFill>
                      <a:srgbClr val="4D4D4D"/>
                    </a:solidFill>
                    <a:effectLst/>
                    <a:latin typeface="-apple-system"/>
                  </a:rPr>
                  <a:t>個有標籤的 </a:t>
                </a:r>
                <a:r>
                  <a:rPr lang="en-US" altLang="zh-TW" b="0" i="0" dirty="0">
                    <a:solidFill>
                      <a:srgbClr val="4D4D4D"/>
                    </a:solidFill>
                    <a:effectLst/>
                    <a:latin typeface="-apple-system"/>
                  </a:rPr>
                  <a:t>support </a:t>
                </a:r>
                <a:r>
                  <a:rPr lang="zh-TW" altLang="en-US" b="0" i="0" dirty="0">
                    <a:solidFill>
                      <a:srgbClr val="4D4D4D"/>
                    </a:solidFill>
                    <a:effectLst/>
                    <a:latin typeface="-apple-system"/>
                  </a:rPr>
                  <a:t>點雲</a:t>
                </a:r>
                <a:r>
                  <a:rPr lang="en-US" altLang="zh-TW" sz="1200" i="0" dirty="0">
                    <a:solidFill>
                      <a:schemeClr val="bg1"/>
                    </a:solidFill>
                    <a:latin typeface="Cambria Math" panose="02040503050406030204" pitchFamily="18" charset="0"/>
                  </a:rPr>
                  <a:t>𝑝_</a:t>
                </a:r>
                <a:r>
                  <a:rPr lang="en-US" altLang="zh-TW" sz="1200" b="0" i="0" dirty="0">
                    <a:solidFill>
                      <a:schemeClr val="bg1"/>
                    </a:solidFill>
                    <a:latin typeface="Cambria Math" panose="02040503050406030204" pitchFamily="18" charset="0"/>
                  </a:rPr>
                  <a:t>𝑠^(</a:t>
                </a:r>
                <a:r>
                  <a:rPr lang="en-US" altLang="zh-TW" sz="1200" i="0" dirty="0">
                    <a:solidFill>
                      <a:schemeClr val="bg1"/>
                    </a:solidFill>
                    <a:latin typeface="Cambria Math" panose="02040503050406030204" pitchFamily="18" charset="0"/>
                  </a:rPr>
                  <a:t>𝑛</a:t>
                </a:r>
                <a:r>
                  <a:rPr lang="en-US" altLang="zh-TW" sz="1200" b="0" i="0" dirty="0">
                    <a:solidFill>
                      <a:schemeClr val="bg1"/>
                    </a:solidFill>
                    <a:latin typeface="Cambria Math" panose="02040503050406030204" pitchFamily="18" charset="0"/>
                  </a:rPr>
                  <a:t>,𝑘)</a:t>
                </a:r>
                <a:r>
                  <a:rPr lang="en-US" altLang="zh-TW" sz="1200" dirty="0">
                    <a:solidFill>
                      <a:schemeClr val="bg1"/>
                    </a:solidFill>
                  </a:rPr>
                  <a:t> </a:t>
                </a:r>
                <a:r>
                  <a:rPr lang="zh-TW" altLang="en-US" sz="1200" dirty="0">
                    <a:solidFill>
                      <a:schemeClr val="bg1"/>
                    </a:solidFill>
                  </a:rPr>
                  <a:t>，</a:t>
                </a:r>
                <a:endParaRPr lang="en-US" altLang="zh-TW" sz="1200" dirty="0">
                  <a:solidFill>
                    <a:schemeClr val="bg1"/>
                  </a:solidFill>
                </a:endParaRPr>
              </a:p>
              <a:p>
                <a:r>
                  <a:rPr lang="zh-TW" altLang="en-US" b="0" i="0" dirty="0">
                    <a:solidFill>
                      <a:srgbClr val="4D4D4D"/>
                    </a:solidFill>
                    <a:effectLst/>
                    <a:latin typeface="-apple-system"/>
                  </a:rPr>
                  <a:t>相應的二進制掩模（</a:t>
                </a:r>
                <a:r>
                  <a:rPr lang="en-US" altLang="zh-TW" b="0" i="0" dirty="0">
                    <a:solidFill>
                      <a:srgbClr val="4D4D4D"/>
                    </a:solidFill>
                    <a:effectLst/>
                    <a:latin typeface="-apple-system"/>
                  </a:rPr>
                  <a:t>Mask</a:t>
                </a:r>
                <a:r>
                  <a:rPr lang="zh-TW" altLang="en-US" b="0" i="0" dirty="0">
                    <a:solidFill>
                      <a:srgbClr val="4D4D4D"/>
                    </a:solidFill>
                    <a:effectLst/>
                    <a:latin typeface="-apple-system"/>
                  </a:rPr>
                  <a:t>）</a:t>
                </a:r>
                <a:r>
                  <a:rPr lang="en-US" altLang="zh-TW" sz="1200" dirty="0">
                    <a:solidFill>
                      <a:schemeClr val="bg1"/>
                    </a:solidFill>
                  </a:rPr>
                  <a:t> </a:t>
                </a:r>
                <a:r>
                  <a:rPr lang="en-US" altLang="zh-TW" sz="1200" b="0" i="0" dirty="0">
                    <a:solidFill>
                      <a:schemeClr val="bg1"/>
                    </a:solidFill>
                    <a:latin typeface="Cambria Math" panose="02040503050406030204" pitchFamily="18" charset="0"/>
                  </a:rPr>
                  <a:t>𝑀_^(</a:t>
                </a:r>
                <a:r>
                  <a:rPr lang="en-US" altLang="zh-TW" sz="1200" i="0" dirty="0">
                    <a:solidFill>
                      <a:schemeClr val="bg1"/>
                    </a:solidFill>
                    <a:latin typeface="Cambria Math" panose="02040503050406030204" pitchFamily="18" charset="0"/>
                  </a:rPr>
                  <a:t>𝑛,𝑘)</a:t>
                </a:r>
                <a:endParaRPr lang="en-US" altLang="zh-TW" sz="1200" dirty="0">
                  <a:solidFill>
                    <a:schemeClr val="bg1"/>
                  </a:solidFill>
                </a:endParaRPr>
              </a:p>
            </p:txBody>
          </p:sp>
        </mc:Fallback>
      </mc:AlternateContent>
      <p:sp>
        <p:nvSpPr>
          <p:cNvPr id="4" name="投影片編號版面配置區 3"/>
          <p:cNvSpPr>
            <a:spLocks noGrp="1"/>
          </p:cNvSpPr>
          <p:nvPr>
            <p:ph type="sldNum" sz="quarter" idx="5"/>
          </p:nvPr>
        </p:nvSpPr>
        <p:spPr/>
        <p:txBody>
          <a:bodyPr/>
          <a:lstStyle/>
          <a:p>
            <a:fld id="{2911240C-9642-49CC-BA9E-815B6765D141}" type="slidenum">
              <a:rPr lang="zh-TW" altLang="en-US" smtClean="0"/>
              <a:t>30</a:t>
            </a:fld>
            <a:endParaRPr lang="zh-TW" altLang="en-US"/>
          </a:p>
        </p:txBody>
      </p:sp>
    </p:spTree>
    <p:extLst>
      <p:ext uri="{BB962C8B-B14F-4D97-AF65-F5344CB8AC3E}">
        <p14:creationId xmlns:p14="http://schemas.microsoft.com/office/powerpoint/2010/main" val="344934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TW" altLang="en-US" b="0" i="0" dirty="0">
                <a:solidFill>
                  <a:srgbClr val="000000"/>
                </a:solidFill>
                <a:effectLst/>
                <a:latin typeface="Söhne"/>
              </a:rPr>
              <a:t>上面：將點雲數據餵入前向傳遞的深度神經網絡，並通過反向傳播傳播錯誤。此過程需要迭代地進行直到收斂。需要標籤來更新所有模型參數。</a:t>
            </a:r>
            <a:endParaRPr lang="en-US" altLang="zh-TW" b="0" i="0" dirty="0">
              <a:solidFill>
                <a:srgbClr val="000000"/>
              </a:solidFill>
              <a:effectLst/>
              <a:latin typeface="Söhne"/>
            </a:endParaRPr>
          </a:p>
          <a:p>
            <a:pPr algn="l"/>
            <a:endParaRPr lang="en-US" altLang="zh-TW" b="0" i="0" dirty="0">
              <a:solidFill>
                <a:srgbClr val="000000"/>
              </a:solidFill>
              <a:effectLst/>
              <a:latin typeface="Söhne"/>
            </a:endParaRPr>
          </a:p>
          <a:p>
            <a:pPr algn="l"/>
            <a:r>
              <a:rPr lang="zh-TW" altLang="en-US" b="0" i="0" dirty="0">
                <a:solidFill>
                  <a:srgbClr val="000000"/>
                </a:solidFill>
                <a:effectLst/>
                <a:latin typeface="Söhne"/>
              </a:rPr>
              <a:t>下面：將點雲數據餵入</a:t>
            </a:r>
            <a:r>
              <a:rPr lang="en-US" altLang="zh-TW" b="0" i="0" dirty="0" err="1">
                <a:solidFill>
                  <a:srgbClr val="000000"/>
                </a:solidFill>
                <a:effectLst/>
                <a:latin typeface="Söhne"/>
              </a:rPr>
              <a:t>PointHop</a:t>
            </a:r>
            <a:r>
              <a:rPr lang="zh-TW" altLang="en-US" b="0" i="0" dirty="0">
                <a:solidFill>
                  <a:srgbClr val="000000"/>
                </a:solidFill>
                <a:effectLst/>
                <a:latin typeface="Söhne"/>
              </a:rPr>
              <a:t>系統，以一個完全可解釋的前向傳遞過程來構建和提取特徵。特徵提取階段不需要標籤（即無監督特徵學習）。</a:t>
            </a:r>
            <a:endParaRPr lang="en-US" altLang="zh-TW" b="0" i="0" dirty="0">
              <a:solidFill>
                <a:srgbClr val="000000"/>
              </a:solidFill>
              <a:effectLst/>
              <a:latin typeface="Söhne"/>
            </a:endParaRPr>
          </a:p>
          <a:p>
            <a:pPr algn="l"/>
            <a:endParaRPr lang="en-US" altLang="zh-TW" b="0" i="0" dirty="0">
              <a:solidFill>
                <a:srgbClr val="000000"/>
              </a:solidFill>
              <a:effectLst/>
              <a:latin typeface="Söhne"/>
            </a:endParaRPr>
          </a:p>
          <a:p>
            <a:pPr algn="l"/>
            <a:r>
              <a:rPr lang="zh-TW" altLang="en-US" b="0" i="0" dirty="0">
                <a:solidFill>
                  <a:srgbClr val="000000"/>
                </a:solidFill>
                <a:effectLst/>
                <a:latin typeface="Söhne"/>
              </a:rPr>
              <a:t> </a:t>
            </a:r>
            <a:r>
              <a:rPr lang="en-US" altLang="zh-TW" b="0" i="0" dirty="0" err="1">
                <a:solidFill>
                  <a:srgbClr val="000000"/>
                </a:solidFill>
                <a:effectLst/>
                <a:latin typeface="Söhne"/>
              </a:rPr>
              <a:t>PointHop</a:t>
            </a:r>
            <a:r>
              <a:rPr lang="zh-TW" altLang="en-US" b="0" i="0" dirty="0">
                <a:solidFill>
                  <a:srgbClr val="000000"/>
                </a:solidFill>
                <a:effectLst/>
                <a:latin typeface="Söhne"/>
              </a:rPr>
              <a:t>的整個培訓可以在單個</a:t>
            </a:r>
            <a:r>
              <a:rPr lang="en-US" altLang="zh-TW" b="0" i="0" dirty="0">
                <a:solidFill>
                  <a:srgbClr val="000000"/>
                </a:solidFill>
                <a:effectLst/>
                <a:latin typeface="Söhne"/>
              </a:rPr>
              <a:t>CPU</a:t>
            </a:r>
            <a:r>
              <a:rPr lang="zh-TW" altLang="en-US" b="0" i="0" dirty="0">
                <a:solidFill>
                  <a:srgbClr val="000000"/>
                </a:solidFill>
                <a:effectLst/>
                <a:latin typeface="Söhne"/>
              </a:rPr>
              <a:t>上以比深度學習方法更低的複雜度高效地完成。</a:t>
            </a:r>
            <a:endParaRPr lang="en-US" altLang="zh-TW" b="0" i="0" dirty="0">
              <a:solidFill>
                <a:srgbClr val="000000"/>
              </a:solidFill>
              <a:effectLst/>
              <a:latin typeface="Söhne"/>
            </a:endParaRPr>
          </a:p>
          <a:p>
            <a:endParaRPr lang="zh-TW" altLang="en-US" dirty="0"/>
          </a:p>
        </p:txBody>
      </p:sp>
      <p:sp>
        <p:nvSpPr>
          <p:cNvPr id="4" name="灯片编号占位符 3"/>
          <p:cNvSpPr>
            <a:spLocks noGrp="1"/>
          </p:cNvSpPr>
          <p:nvPr>
            <p:ph type="sldNum" sz="quarter" idx="5"/>
          </p:nvPr>
        </p:nvSpPr>
        <p:spPr/>
        <p:txBody>
          <a:bodyPr/>
          <a:lstStyle/>
          <a:p>
            <a:fld id="{2911240C-9642-49CC-BA9E-815B6765D141}" type="slidenum">
              <a:rPr lang="zh-TW" altLang="en-US" smtClean="0"/>
              <a:t>4</a:t>
            </a:fld>
            <a:endParaRPr lang="zh-TW" altLang="en-US"/>
          </a:p>
        </p:txBody>
      </p:sp>
    </p:spTree>
    <p:extLst>
      <p:ext uri="{BB962C8B-B14F-4D97-AF65-F5344CB8AC3E}">
        <p14:creationId xmlns:p14="http://schemas.microsoft.com/office/powerpoint/2010/main" val="4036099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31</a:t>
            </a:fld>
            <a:endParaRPr lang="zh-TW" altLang="en-US"/>
          </a:p>
        </p:txBody>
      </p:sp>
    </p:spTree>
    <p:extLst>
      <p:ext uri="{BB962C8B-B14F-4D97-AF65-F5344CB8AC3E}">
        <p14:creationId xmlns:p14="http://schemas.microsoft.com/office/powerpoint/2010/main" val="347058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32</a:t>
            </a:fld>
            <a:endParaRPr lang="zh-TW" altLang="en-US"/>
          </a:p>
        </p:txBody>
      </p:sp>
    </p:spTree>
    <p:extLst>
      <p:ext uri="{BB962C8B-B14F-4D97-AF65-F5344CB8AC3E}">
        <p14:creationId xmlns:p14="http://schemas.microsoft.com/office/powerpoint/2010/main" val="467387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差異性特徵</a:t>
            </a:r>
            <a:endParaRPr lang="en-US" altLang="zh-TW" dirty="0"/>
          </a:p>
          <a:p>
            <a:r>
              <a:rPr lang="zh-TW" altLang="en-US" dirty="0"/>
              <a:t>本文的基於</a:t>
            </a:r>
            <a:r>
              <a:rPr lang="en-US" altLang="zh-TW" dirty="0"/>
              <a:t>attention</a:t>
            </a:r>
            <a:r>
              <a:rPr lang="zh-TW" altLang="en-US" dirty="0"/>
              <a:t>的多原型轉導推斷。它包含五個元素：</a:t>
            </a:r>
            <a:endParaRPr lang="en-US" altLang="zh-TW" dirty="0"/>
          </a:p>
          <a:p>
            <a:pPr marL="228600" indent="-228600">
              <a:buAutoNum type="arabicPeriod"/>
            </a:pPr>
            <a:r>
              <a:rPr lang="en-US" altLang="zh-TW" dirty="0"/>
              <a:t>embedding network</a:t>
            </a:r>
            <a:r>
              <a:rPr lang="zh-TW" altLang="en-US" dirty="0"/>
              <a:t>：學習 </a:t>
            </a:r>
            <a:r>
              <a:rPr lang="en-US" altLang="zh-TW" dirty="0"/>
              <a:t>support </a:t>
            </a:r>
            <a:r>
              <a:rPr lang="zh-TW" altLang="en-US" dirty="0"/>
              <a:t>和 </a:t>
            </a:r>
            <a:r>
              <a:rPr lang="en-US" altLang="zh-TW" dirty="0"/>
              <a:t>query </a:t>
            </a:r>
            <a:r>
              <a:rPr lang="zh-TW" altLang="en-US" dirty="0"/>
              <a:t>點雲的鑑別差異性特徵</a:t>
            </a:r>
            <a:endParaRPr lang="en-US" altLang="zh-TW" dirty="0"/>
          </a:p>
          <a:p>
            <a:pPr marL="228600" indent="-228600">
              <a:buAutoNum type="arabicPeriod"/>
            </a:pPr>
            <a:r>
              <a:rPr lang="zh-TW" altLang="en-US" dirty="0"/>
              <a:t>多原型生成：為所有的</a:t>
            </a:r>
            <a:r>
              <a:rPr lang="en-US" altLang="zh-TW" dirty="0"/>
              <a:t>N+1</a:t>
            </a:r>
            <a:r>
              <a:rPr lang="zh-TW" altLang="en-US" dirty="0"/>
              <a:t>個類別（</a:t>
            </a:r>
            <a:r>
              <a:rPr lang="en-US" altLang="zh-TW" dirty="0"/>
              <a:t>N</a:t>
            </a:r>
            <a:r>
              <a:rPr lang="zh-TW" altLang="en-US" dirty="0"/>
              <a:t>個語義類別和一個背景類別）生成多個原型</a:t>
            </a:r>
            <a:endParaRPr lang="en-US" altLang="zh-TW" dirty="0"/>
          </a:p>
          <a:p>
            <a:pPr marL="228600" indent="-228600">
              <a:buAutoNum type="arabicPeriod"/>
            </a:pPr>
            <a:r>
              <a:rPr lang="en-US" altLang="zh-TW" dirty="0"/>
              <a:t>k-NN</a:t>
            </a:r>
            <a:r>
              <a:rPr lang="zh-TW" altLang="en-US" dirty="0"/>
              <a:t>圖構建：在 </a:t>
            </a:r>
            <a:r>
              <a:rPr lang="en-US" altLang="zh-TW" dirty="0"/>
              <a:t>embedding space </a:t>
            </a:r>
            <a:r>
              <a:rPr lang="zh-TW" altLang="en-US" dirty="0"/>
              <a:t>內編碼集合間（</a:t>
            </a:r>
            <a:r>
              <a:rPr lang="en-US" altLang="zh-TW" dirty="0" err="1"/>
              <a:t>suppory</a:t>
            </a:r>
            <a:r>
              <a:rPr lang="en-US" altLang="zh-TW" dirty="0"/>
              <a:t>-query</a:t>
            </a:r>
            <a:r>
              <a:rPr lang="zh-TW" altLang="en-US" dirty="0"/>
              <a:t>）和集合內（</a:t>
            </a:r>
            <a:r>
              <a:rPr lang="en-US" altLang="zh-TW" dirty="0"/>
              <a:t>support-support</a:t>
            </a:r>
            <a:r>
              <a:rPr lang="zh-TW" altLang="en-US" dirty="0"/>
              <a:t>、</a:t>
            </a:r>
            <a:r>
              <a:rPr lang="en-US" altLang="zh-TW" dirty="0"/>
              <a:t>query-query</a:t>
            </a:r>
            <a:r>
              <a:rPr lang="zh-TW" altLang="en-US" dirty="0"/>
              <a:t>）的關係</a:t>
            </a:r>
            <a:endParaRPr lang="en-US" altLang="zh-TW" dirty="0"/>
          </a:p>
          <a:p>
            <a:pPr marL="228600" indent="-228600">
              <a:buAutoNum type="arabicPeriod"/>
            </a:pPr>
            <a:r>
              <a:rPr lang="zh-TW" altLang="en-US" dirty="0"/>
              <a:t>標籤傳播：沿著由 </a:t>
            </a:r>
            <a:r>
              <a:rPr lang="en-US" altLang="zh-TW" dirty="0"/>
              <a:t>unlabeled query points</a:t>
            </a:r>
            <a:r>
              <a:rPr lang="zh-TW" altLang="en-US" dirty="0"/>
              <a:t> 生成的高密度區域把標籤擴散到整個圖</a:t>
            </a:r>
            <a:endParaRPr lang="en-US" altLang="zh-TW" dirty="0"/>
          </a:p>
          <a:p>
            <a:pPr marL="228600" indent="-228600">
              <a:buAutoNum type="arabicPeriod"/>
            </a:pPr>
            <a:r>
              <a:rPr lang="en-US" altLang="zh-TW" dirty="0"/>
              <a:t>cross-entropy loss function</a:t>
            </a:r>
            <a:r>
              <a:rPr lang="zh-TW" altLang="en-US" dirty="0"/>
              <a:t>：計算預測標籤與所有 </a:t>
            </a:r>
            <a:r>
              <a:rPr lang="en-US" altLang="zh-TW" dirty="0"/>
              <a:t>query points</a:t>
            </a:r>
            <a:r>
              <a:rPr lang="zh-TW" altLang="en-US" dirty="0"/>
              <a:t> 真實標籤之間的</a:t>
            </a:r>
            <a:r>
              <a:rPr lang="en-US" altLang="zh-TW" dirty="0"/>
              <a:t>loss</a:t>
            </a:r>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33</a:t>
            </a:fld>
            <a:endParaRPr lang="zh-TW" altLang="en-US"/>
          </a:p>
        </p:txBody>
      </p:sp>
    </p:spTree>
    <p:extLst>
      <p:ext uri="{BB962C8B-B14F-4D97-AF65-F5344CB8AC3E}">
        <p14:creationId xmlns:p14="http://schemas.microsoft.com/office/powerpoint/2010/main" val="369401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34</a:t>
            </a:fld>
            <a:endParaRPr lang="zh-TW" altLang="en-US"/>
          </a:p>
        </p:txBody>
      </p:sp>
    </p:spTree>
    <p:extLst>
      <p:ext uri="{BB962C8B-B14F-4D97-AF65-F5344CB8AC3E}">
        <p14:creationId xmlns:p14="http://schemas.microsoft.com/office/powerpoint/2010/main" val="3813848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本網絡是本模型最重要的一部分，因為多原型生成和</a:t>
            </a:r>
            <a:r>
              <a:rPr lang="en-US" altLang="zh-TW" dirty="0"/>
              <a:t>k-NN</a:t>
            </a:r>
            <a:r>
              <a:rPr lang="zh-TW" altLang="en-US" dirty="0"/>
              <a:t>圖的構建都依賴於學到的 </a:t>
            </a:r>
            <a:r>
              <a:rPr lang="en-US" altLang="zh-TW" dirty="0"/>
              <a:t>embedding space</a:t>
            </a:r>
            <a:r>
              <a:rPr lang="zh-TW" altLang="en-US" dirty="0"/>
              <a:t>。</a:t>
            </a:r>
            <a:endParaRPr lang="en-US" altLang="zh-TW" dirty="0"/>
          </a:p>
          <a:p>
            <a:r>
              <a:rPr lang="zh-TW" altLang="en-US" dirty="0"/>
              <a:t>該空間應有如下特性：</a:t>
            </a:r>
            <a:endParaRPr lang="en-US" altLang="zh-TW" dirty="0"/>
          </a:p>
          <a:p>
            <a:pPr marL="228600" indent="-228600">
              <a:buAutoNum type="arabicPeriod"/>
            </a:pPr>
            <a:r>
              <a:rPr lang="zh-TW" altLang="en-US" dirty="0"/>
              <a:t>基於局部語義編碼點的幾何結構</a:t>
            </a:r>
            <a:endParaRPr lang="en-US" altLang="zh-TW" dirty="0"/>
          </a:p>
          <a:p>
            <a:pPr marL="228600" indent="-228600">
              <a:buAutoNum type="arabicPeriod"/>
            </a:pPr>
            <a:r>
              <a:rPr lang="zh-TW" altLang="en-US" dirty="0"/>
              <a:t>基於全局語義編碼點的語義信息及其語義相關性</a:t>
            </a:r>
            <a:endParaRPr lang="en-US" altLang="zh-TW" dirty="0"/>
          </a:p>
          <a:p>
            <a:pPr marL="228600" indent="-228600">
              <a:buAutoNum type="arabicPeriod"/>
            </a:pPr>
            <a:r>
              <a:rPr lang="zh-TW" altLang="en-US" dirty="0"/>
              <a:t>可以快速地自適應到不同的 </a:t>
            </a:r>
            <a:r>
              <a:rPr lang="en-US" altLang="zh-TW" dirty="0"/>
              <a:t>few-shot task</a:t>
            </a:r>
          </a:p>
          <a:p>
            <a:pPr marL="228600" indent="-228600">
              <a:buAutoNum type="arabicPeriod"/>
            </a:pPr>
            <a:endParaRPr lang="en-US" altLang="zh-TW" dirty="0"/>
          </a:p>
          <a:p>
            <a:pPr marL="0" indent="0">
              <a:buNone/>
            </a:pPr>
            <a:r>
              <a:rPr lang="zh-TW" altLang="en-US" dirty="0"/>
              <a:t>作者設計了一個基於</a:t>
            </a:r>
            <a:r>
              <a:rPr lang="en-US" altLang="zh-TW" dirty="0"/>
              <a:t>attention</a:t>
            </a:r>
            <a:r>
              <a:rPr lang="zh-TW" altLang="en-US" dirty="0"/>
              <a:t>的多級特徵學習網絡來學習三級特徵：</a:t>
            </a:r>
            <a:endParaRPr lang="en-US" altLang="zh-TW" dirty="0"/>
          </a:p>
          <a:p>
            <a:pPr marL="228600" indent="-228600">
              <a:buAutoNum type="arabicPeriod"/>
            </a:pPr>
            <a:r>
              <a:rPr lang="zh-TW" altLang="en-US" dirty="0"/>
              <a:t>局部幾何特徵 </a:t>
            </a:r>
            <a:r>
              <a:rPr lang="en-US" altLang="zh-TW" dirty="0"/>
              <a:t>2.</a:t>
            </a:r>
            <a:r>
              <a:rPr lang="zh-TW" altLang="en-US" dirty="0"/>
              <a:t>全局語義特徵 </a:t>
            </a:r>
            <a:r>
              <a:rPr lang="en-US" altLang="zh-TW" dirty="0"/>
              <a:t>3.</a:t>
            </a:r>
            <a:r>
              <a:rPr lang="zh-TW" altLang="en-US" dirty="0"/>
              <a:t> 度量自適應特徵。</a:t>
            </a:r>
            <a:endParaRPr lang="en-US" altLang="zh-TW" dirty="0"/>
          </a:p>
          <a:p>
            <a:pPr marL="228600" indent="-228600">
              <a:buAutoNum type="arabicPeriod"/>
            </a:pPr>
            <a:endParaRPr lang="en-US" altLang="zh-TW" dirty="0"/>
          </a:p>
          <a:p>
            <a:pPr marL="0" indent="0">
              <a:buNone/>
            </a:pPr>
            <a:r>
              <a:rPr lang="en-US" altLang="zh-TW" dirty="0"/>
              <a:t>embedding network</a:t>
            </a:r>
            <a:r>
              <a:rPr lang="zh-TW" altLang="en-US" dirty="0"/>
              <a:t>包含三個模塊：</a:t>
            </a:r>
            <a:endParaRPr lang="en-US" altLang="zh-TW" dirty="0"/>
          </a:p>
          <a:p>
            <a:pPr marL="0" indent="0">
              <a:buNone/>
            </a:pPr>
            <a:r>
              <a:rPr lang="en-US" altLang="zh-TW" dirty="0"/>
              <a:t>1. </a:t>
            </a:r>
            <a:r>
              <a:rPr lang="zh-TW" altLang="en-US" dirty="0"/>
              <a:t>特徵提取器 </a:t>
            </a:r>
            <a:r>
              <a:rPr lang="en-US" altLang="zh-TW" dirty="0"/>
              <a:t>2. attention</a:t>
            </a:r>
            <a:r>
              <a:rPr lang="zh-TW" altLang="en-US" dirty="0"/>
              <a:t> 學習器 </a:t>
            </a:r>
            <a:r>
              <a:rPr lang="en-US" altLang="zh-TW" dirty="0"/>
              <a:t>3. </a:t>
            </a:r>
            <a:r>
              <a:rPr lang="zh-TW" altLang="en-US" dirty="0"/>
              <a:t>度量學習器。</a:t>
            </a:r>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35</a:t>
            </a:fld>
            <a:endParaRPr lang="zh-TW" altLang="en-US"/>
          </a:p>
        </p:txBody>
      </p:sp>
    </p:spTree>
    <p:extLst>
      <p:ext uri="{BB962C8B-B14F-4D97-AF65-F5344CB8AC3E}">
        <p14:creationId xmlns:p14="http://schemas.microsoft.com/office/powerpoint/2010/main" val="2821023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本文使用 </a:t>
            </a:r>
            <a:r>
              <a:rPr lang="en-US" altLang="zh-TW" dirty="0"/>
              <a:t>dynamic graph CNN</a:t>
            </a:r>
            <a:r>
              <a:rPr lang="zh-TW" altLang="en-US" dirty="0"/>
              <a:t> 結構的 </a:t>
            </a:r>
            <a:r>
              <a:rPr lang="en-US" altLang="zh-TW" dirty="0"/>
              <a:t>DGCNN</a:t>
            </a:r>
            <a:r>
              <a:rPr lang="zh-TW" altLang="en-US" dirty="0"/>
              <a:t> 作為特徵提取器的骨幹，用於生成局部幾何特徵（第一個 </a:t>
            </a:r>
            <a:r>
              <a:rPr lang="en-US" altLang="zh-TW" dirty="0" err="1"/>
              <a:t>EdgeConv</a:t>
            </a:r>
            <a:r>
              <a:rPr lang="zh-TW" altLang="en-US" dirty="0"/>
              <a:t> 層的輸出）和語義特徵（特徵提取器的輸出）。</a:t>
            </a:r>
            <a:endParaRPr lang="en-US" altLang="zh-TW" dirty="0"/>
          </a:p>
          <a:p>
            <a:pPr marL="0" indent="0">
              <a:buNone/>
            </a:pPr>
            <a:endParaRPr lang="en-US" altLang="zh-TW" dirty="0"/>
          </a:p>
          <a:p>
            <a:pPr marL="0" indent="0">
              <a:buNone/>
            </a:pPr>
            <a:r>
              <a:rPr lang="zh-TW" altLang="en-US" dirty="0"/>
              <a:t>為進一步探索全局語境中點的語義相關性，作者對生成的語義特徵使用了 </a:t>
            </a:r>
            <a:r>
              <a:rPr lang="en-US" altLang="zh-TW" dirty="0"/>
              <a:t>self-attention network</a:t>
            </a:r>
            <a:r>
              <a:rPr lang="zh-TW" altLang="en-US" dirty="0"/>
              <a:t>（</a:t>
            </a:r>
            <a:r>
              <a:rPr lang="en-US" altLang="zh-TW" dirty="0"/>
              <a:t>SAN</a:t>
            </a:r>
            <a:r>
              <a:rPr lang="zh-TW" altLang="en-US" dirty="0"/>
              <a:t>）。</a:t>
            </a:r>
            <a:endParaRPr lang="en-US" altLang="zh-TW" dirty="0"/>
          </a:p>
          <a:p>
            <a:pPr marL="0" indent="0">
              <a:buNone/>
            </a:pPr>
            <a:r>
              <a:rPr lang="en-US" altLang="zh-TW" dirty="0"/>
              <a:t>SAN</a:t>
            </a:r>
            <a:r>
              <a:rPr lang="zh-TW" altLang="en-US" dirty="0"/>
              <a:t>以一種靈活、自適應的方式把點的特徵聚合為相應點雲的全局語境信息。</a:t>
            </a:r>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37</a:t>
            </a:fld>
            <a:endParaRPr lang="zh-TW" altLang="en-US"/>
          </a:p>
        </p:txBody>
      </p:sp>
    </p:spTree>
    <p:extLst>
      <p:ext uri="{BB962C8B-B14F-4D97-AF65-F5344CB8AC3E}">
        <p14:creationId xmlns:p14="http://schemas.microsoft.com/office/powerpoint/2010/main" val="1833974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引入了度量學習器：許多的多層感知器層，可以使 </a:t>
            </a:r>
            <a:r>
              <a:rPr lang="en-US" altLang="zh-TW" dirty="0"/>
              <a:t>embedding space</a:t>
            </a:r>
            <a:r>
              <a:rPr lang="zh-TW" altLang="en-US" dirty="0"/>
              <a:t> 可以更快地向不同的 </a:t>
            </a:r>
            <a:r>
              <a:rPr lang="en-US" altLang="zh-TW" dirty="0"/>
              <a:t>few-shot task</a:t>
            </a:r>
            <a:r>
              <a:rPr lang="zh-TW" altLang="en-US" dirty="0"/>
              <a:t> 自適應。</a:t>
            </a:r>
            <a:endParaRPr lang="en-US" altLang="zh-TW" dirty="0"/>
          </a:p>
          <a:p>
            <a:endParaRPr lang="en-US" altLang="zh-TW" dirty="0"/>
          </a:p>
          <a:p>
            <a:r>
              <a:rPr lang="zh-TW" altLang="en-US" dirty="0"/>
              <a:t>度量學習器把所有 </a:t>
            </a:r>
            <a:r>
              <a:rPr lang="en-US" altLang="zh-TW" dirty="0"/>
              <a:t>support</a:t>
            </a:r>
            <a:r>
              <a:rPr lang="zh-TW" altLang="en-US" dirty="0"/>
              <a:t> 和 </a:t>
            </a:r>
            <a:r>
              <a:rPr lang="en-US" altLang="zh-TW" dirty="0"/>
              <a:t>query set</a:t>
            </a:r>
            <a:r>
              <a:rPr lang="zh-TW" altLang="en-US" dirty="0"/>
              <a:t> 點的特徵映射為一個流形空間（</a:t>
            </a:r>
            <a:r>
              <a:rPr lang="en-US" altLang="zh-TW" dirty="0" err="1"/>
              <a:t>mainfold</a:t>
            </a:r>
            <a:r>
              <a:rPr lang="en-US" altLang="zh-TW" dirty="0"/>
              <a:t> space</a:t>
            </a:r>
            <a:r>
              <a:rPr lang="zh-TW" altLang="en-US" dirty="0"/>
              <a:t>），</a:t>
            </a:r>
            <a:endParaRPr lang="en-US" altLang="zh-TW" dirty="0"/>
          </a:p>
          <a:p>
            <a:r>
              <a:rPr lang="zh-TW" altLang="en-US" dirty="0"/>
              <a:t>在其中，一般的距離函數（例如：歐氏距離或者餘弦距離）都可以直接使用用於度量點的相似性。</a:t>
            </a:r>
            <a:endParaRPr lang="en-US" altLang="zh-TW" dirty="0"/>
          </a:p>
          <a:p>
            <a:r>
              <a:rPr lang="zh-TW" altLang="en-US" dirty="0"/>
              <a:t>最終，串聯三層學到的特徵作為 </a:t>
            </a:r>
            <a:r>
              <a:rPr lang="en-US" altLang="zh-TW" dirty="0"/>
              <a:t>embedding network</a:t>
            </a:r>
            <a:r>
              <a:rPr lang="zh-TW" altLang="en-US" dirty="0"/>
              <a:t> 的輸出。</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流形空間（</a:t>
            </a:r>
            <a:r>
              <a:rPr lang="en-US" altLang="zh-TW" dirty="0" err="1"/>
              <a:t>mainfold</a:t>
            </a:r>
            <a:r>
              <a:rPr lang="en-US" altLang="zh-TW" dirty="0"/>
              <a:t> space</a:t>
            </a:r>
            <a:r>
              <a:rPr lang="zh-TW" altLang="en-US" dirty="0"/>
              <a:t>），局部歐幾里得空間化的一個拓撲空間，是歐幾里得空間中的曲線、曲面等概念的推廣。</a:t>
            </a:r>
            <a:endParaRPr lang="en-US" altLang="zh-TW"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38</a:t>
            </a:fld>
            <a:endParaRPr lang="zh-TW" altLang="en-US"/>
          </a:p>
        </p:txBody>
      </p:sp>
    </p:spTree>
    <p:extLst>
      <p:ext uri="{BB962C8B-B14F-4D97-AF65-F5344CB8AC3E}">
        <p14:creationId xmlns:p14="http://schemas.microsoft.com/office/powerpoint/2010/main" val="3941537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對於 </a:t>
                </a:r>
                <a:r>
                  <a:rPr lang="en-US" altLang="zh-TW" dirty="0"/>
                  <a:t>support set </a:t>
                </a:r>
                <a:r>
                  <a:rPr lang="zh-TW" altLang="en-US" dirty="0"/>
                  <a:t>中的 </a:t>
                </a:r>
                <a:r>
                  <a:rPr lang="en-US" altLang="zh-TW" dirty="0"/>
                  <a:t>N+1 </a:t>
                </a:r>
                <a:r>
                  <a:rPr lang="zh-TW" altLang="en-US" dirty="0"/>
                  <a:t>個類別中的每一個，根據 </a:t>
                </a:r>
                <a:r>
                  <a:rPr lang="en-US" altLang="zh-TW" dirty="0"/>
                  <a:t>episode </a:t>
                </a:r>
                <a:r>
                  <a:rPr lang="zh-TW" altLang="en-US" dirty="0"/>
                  <a:t>中少量 </a:t>
                </a:r>
                <a:r>
                  <a:rPr lang="en-US" altLang="zh-TW" dirty="0"/>
                  <a:t>labeled samples </a:t>
                </a:r>
                <a:r>
                  <a:rPr lang="zh-TW" altLang="en-US" dirty="0"/>
                  <a:t>生成 </a:t>
                </a:r>
                <a:r>
                  <a:rPr lang="en-US" altLang="zh-TW" dirty="0"/>
                  <a:t>n </a:t>
                </a:r>
                <a:r>
                  <a:rPr lang="zh-TW" altLang="en-US" dirty="0"/>
                  <a:t>個原型建模複雜的數據分佈。</a:t>
                </a:r>
                <a:endParaRPr lang="en-US" altLang="zh-TW" dirty="0"/>
              </a:p>
              <a:p>
                <a:endParaRPr lang="en-US" altLang="zh-TW" dirty="0"/>
              </a:p>
              <a:p>
                <a:r>
                  <a:rPr lang="zh-TW" altLang="en-US" dirty="0"/>
                  <a:t>作者把生成過程看作是聚類問題。雖然有很多方法可以把 </a:t>
                </a:r>
                <a:r>
                  <a:rPr lang="en-US" altLang="zh-TW" dirty="0"/>
                  <a:t>support points </a:t>
                </a:r>
                <a:r>
                  <a:rPr lang="zh-TW" altLang="en-US" dirty="0"/>
                  <a:t>聚合為多原型，</a:t>
                </a:r>
                <a:endParaRPr lang="en-US" altLang="zh-TW" dirty="0"/>
              </a:p>
              <a:p>
                <a:r>
                  <a:rPr lang="zh-TW" altLang="en-US" dirty="0"/>
                  <a:t>本文選擇最簡單的策略：基於學到的 </a:t>
                </a:r>
                <a:r>
                  <a:rPr lang="en-US" altLang="zh-TW" dirty="0"/>
                  <a:t>embedding space</a:t>
                </a:r>
                <a:r>
                  <a:rPr lang="zh-TW" altLang="en-US" dirty="0"/>
                  <a:t>，採樣 </a:t>
                </a:r>
                <a:r>
                  <a:rPr lang="en-US" altLang="zh-TW" dirty="0"/>
                  <a:t>seed points </a:t>
                </a:r>
                <a:r>
                  <a:rPr lang="zh-TW" altLang="en-US" dirty="0"/>
                  <a:t>以及 </a:t>
                </a:r>
                <a:r>
                  <a:rPr lang="en-US" altLang="zh-TW" dirty="0"/>
                  <a:t>point-to-seed </a:t>
                </a:r>
                <a:r>
                  <a:rPr lang="zh-TW" altLang="en-US" dirty="0"/>
                  <a:t>的分配。</a:t>
                </a:r>
                <a:endParaRPr lang="en-US" altLang="zh-TW" dirty="0"/>
              </a:p>
              <a:p>
                <a:endParaRPr lang="en-US" altLang="zh-TW" dirty="0"/>
              </a:p>
              <a:p>
                <a:r>
                  <a:rPr lang="zh-TW" altLang="en-US" dirty="0"/>
                  <a:t>基於 </a:t>
                </a:r>
                <a:r>
                  <a:rPr lang="en-US" altLang="zh-TW" dirty="0"/>
                  <a:t>embedding </a:t>
                </a:r>
                <a:r>
                  <a:rPr lang="en-US" altLang="zh-TW" dirty="0" err="1"/>
                  <a:t>sapce</a:t>
                </a:r>
                <a:r>
                  <a:rPr lang="zh-TW" altLang="en-US" dirty="0"/>
                  <a:t> 使用</a:t>
                </a:r>
                <a:r>
                  <a:rPr lang="zh-TW" altLang="en-US" u="sng" dirty="0"/>
                  <a:t>最遠點採樣法</a:t>
                </a:r>
                <a:r>
                  <a:rPr lang="zh-TW" altLang="en-US" dirty="0"/>
                  <a:t>從一個類別的 </a:t>
                </a:r>
                <a:r>
                  <a:rPr lang="en-US" altLang="zh-TW" dirty="0"/>
                  <a:t>support points </a:t>
                </a:r>
                <a:r>
                  <a:rPr lang="zh-TW" altLang="en-US" dirty="0"/>
                  <a:t>中採</a:t>
                </a:r>
                <a:r>
                  <a:rPr lang="zh-TW" altLang="en-US" u="sng" dirty="0"/>
                  <a:t>樣 </a:t>
                </a:r>
                <a:r>
                  <a:rPr lang="en-US" altLang="zh-TW" u="sng" dirty="0"/>
                  <a:t>n </a:t>
                </a:r>
                <a:r>
                  <a:rPr lang="zh-TW" altLang="en-US" u="sng" dirty="0"/>
                  <a:t>個點作為 </a:t>
                </a:r>
                <a:r>
                  <a:rPr lang="en-US" altLang="zh-TW" u="sng" dirty="0"/>
                  <a:t>seed point</a:t>
                </a:r>
                <a:r>
                  <a:rPr lang="zh-TW" altLang="en-US" u="sng" dirty="0"/>
                  <a:t>。</a:t>
                </a:r>
                <a:endParaRPr lang="en-US" altLang="zh-TW" u="sng" dirty="0"/>
              </a:p>
              <a:p>
                <a:endParaRPr lang="en-US" altLang="zh-TW" u="sng" dirty="0"/>
              </a:p>
              <a:p>
                <a:r>
                  <a:rPr lang="zh-TW" altLang="en-US" dirty="0"/>
                  <a:t>直觀地，如果 </a:t>
                </a:r>
                <a:r>
                  <a:rPr lang="en-US" altLang="zh-TW" dirty="0"/>
                  <a:t>embedding space </a:t>
                </a:r>
                <a:r>
                  <a:rPr lang="zh-TW" altLang="en-US" dirty="0"/>
                  <a:t>學得好，那麼這個 </a:t>
                </a:r>
                <a:r>
                  <a:rPr lang="en-US" altLang="zh-TW" u="sng" dirty="0"/>
                  <a:t>space </a:t>
                </a:r>
                <a:r>
                  <a:rPr lang="zh-TW" altLang="en-US" u="sng" dirty="0"/>
                  <a:t>中的最遠點可以表示該類別的不同方面。</a:t>
                </a:r>
                <a:endParaRPr lang="en-US" altLang="zh-TW" u="sng" dirty="0"/>
              </a:p>
              <a:p>
                <a:endParaRPr lang="en-US" altLang="zh-TW" u="sng" dirty="0"/>
              </a:p>
              <a:p>
                <a:r>
                  <a:rPr lang="zh-TW" altLang="en-US" dirty="0"/>
                  <a:t>分別表示採樣的 </a:t>
                </a:r>
                <a:r>
                  <a:rPr lang="en-US" altLang="zh-TW" dirty="0"/>
                  <a:t>seeds </a:t>
                </a:r>
                <a:r>
                  <a:rPr lang="zh-TW" altLang="en-US" dirty="0"/>
                  <a:t>以及屬於類別 </a:t>
                </a:r>
                <a:r>
                  <a:rPr lang="en-US" altLang="zh-TW" dirty="0"/>
                  <a:t>c </a:t>
                </a:r>
                <a:r>
                  <a:rPr lang="zh-TW" altLang="en-US" dirty="0"/>
                  <a:t>的所有</a:t>
                </a:r>
                <a14:m>
                  <m:oMath xmlns:m="http://schemas.openxmlformats.org/officeDocument/2006/math">
                    <m:sSup>
                      <m:sSupPr>
                        <m:ctrlPr>
                          <a:rPr lang="zh-TW" altLang="en-US" i="1" dirty="0" smtClean="0">
                            <a:solidFill>
                              <a:srgbClr val="836967"/>
                            </a:solidFill>
                            <a:latin typeface="Cambria Math" panose="02040503050406030204" pitchFamily="18" charset="0"/>
                          </a:rPr>
                        </m:ctrlPr>
                      </m:sSupPr>
                      <m:e>
                        <m:r>
                          <a:rPr lang="en-US" altLang="zh-TW" b="0" i="1" dirty="0" smtClean="0">
                            <a:solidFill>
                              <a:srgbClr val="836967"/>
                            </a:solidFill>
                            <a:latin typeface="Cambria Math" panose="02040503050406030204" pitchFamily="18" charset="0"/>
                          </a:rPr>
                          <m:t> </m:t>
                        </m:r>
                        <m:r>
                          <a:rPr lang="zh-TW" altLang="en-US" i="1" dirty="0">
                            <a:latin typeface="Cambria Math" panose="02040503050406030204" pitchFamily="18" charset="0"/>
                          </a:rPr>
                          <m:t>𝑚</m:t>
                        </m:r>
                      </m:e>
                      <m:sup>
                        <m:r>
                          <a:rPr lang="zh-TW" altLang="en-US" i="1" dirty="0">
                            <a:latin typeface="Cambria Math" panose="02040503050406030204" pitchFamily="18" charset="0"/>
                          </a:rPr>
                          <m:t>𝑐</m:t>
                        </m:r>
                      </m:sup>
                    </m:sSup>
                    <m:r>
                      <a:rPr lang="en-US" altLang="zh-TW" b="0" i="1" dirty="0" smtClean="0">
                        <a:latin typeface="Cambria Math" panose="02040503050406030204" pitchFamily="18" charset="0"/>
                      </a:rPr>
                      <m:t> </m:t>
                    </m:r>
                  </m:oMath>
                </a14:m>
                <a:r>
                  <a:rPr lang="zh-TW" altLang="en-US" dirty="0"/>
                  <a:t>個 </a:t>
                </a:r>
                <a:r>
                  <a:rPr lang="en-US" altLang="zh-TW" dirty="0"/>
                  <a:t>support points</a:t>
                </a:r>
                <a:r>
                  <a:rPr lang="zh-TW" altLang="en-US" dirty="0"/>
                  <a:t>。</a:t>
                </a:r>
                <a:endParaRPr lang="en-US" altLang="zh-TW" dirty="0"/>
              </a:p>
              <a:p>
                <a:r>
                  <a:rPr lang="zh-TW" altLang="en-US" dirty="0"/>
                  <a:t>作者計算了 </a:t>
                </a:r>
                <a:r>
                  <a:rPr lang="en-US" altLang="zh-TW" dirty="0"/>
                  <a:t>point-to-seed </a:t>
                </a:r>
                <a:r>
                  <a:rPr lang="zh-TW" altLang="en-US" dirty="0"/>
                  <a:t>的距離，然後把距離每個點最近的 </a:t>
                </a:r>
                <a:r>
                  <a:rPr lang="en-US" altLang="zh-TW" dirty="0"/>
                  <a:t>seed </a:t>
                </a:r>
                <a:r>
                  <a:rPr lang="zh-TW" altLang="en-US" dirty="0"/>
                  <a:t>的索引分配給該點。</a:t>
                </a:r>
                <a:endParaRPr lang="en-US" altLang="zh-TW" dirty="0"/>
              </a:p>
              <a:p>
                <a:endParaRPr lang="en-US" altLang="zh-TW" dirty="0"/>
              </a:p>
              <a:p>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對於 </a:t>
                </a:r>
                <a:r>
                  <a:rPr lang="en-US" altLang="zh-TW" dirty="0"/>
                  <a:t>support set </a:t>
                </a:r>
                <a:r>
                  <a:rPr lang="zh-TW" altLang="en-US" dirty="0"/>
                  <a:t>中的 </a:t>
                </a:r>
                <a:r>
                  <a:rPr lang="en-US" altLang="zh-TW" dirty="0"/>
                  <a:t>N+1 </a:t>
                </a:r>
                <a:r>
                  <a:rPr lang="zh-TW" altLang="en-US" dirty="0"/>
                  <a:t>個類別中的每一個，根據 </a:t>
                </a:r>
                <a:r>
                  <a:rPr lang="en-US" altLang="zh-TW" dirty="0"/>
                  <a:t>episode </a:t>
                </a:r>
                <a:r>
                  <a:rPr lang="zh-TW" altLang="en-US" dirty="0"/>
                  <a:t>中少量 </a:t>
                </a:r>
                <a:r>
                  <a:rPr lang="en-US" altLang="zh-TW" dirty="0"/>
                  <a:t>labeled samples </a:t>
                </a:r>
                <a:r>
                  <a:rPr lang="zh-TW" altLang="en-US" dirty="0"/>
                  <a:t>生成 </a:t>
                </a:r>
                <a:r>
                  <a:rPr lang="en-US" altLang="zh-TW" dirty="0"/>
                  <a:t>n </a:t>
                </a:r>
                <a:r>
                  <a:rPr lang="zh-TW" altLang="en-US" dirty="0"/>
                  <a:t>個原型建模複雜的數據分佈。</a:t>
                </a:r>
                <a:endParaRPr lang="en-US" altLang="zh-TW" dirty="0"/>
              </a:p>
              <a:p>
                <a:endParaRPr lang="en-US" altLang="zh-TW" dirty="0"/>
              </a:p>
              <a:p>
                <a:r>
                  <a:rPr lang="zh-TW" altLang="en-US" dirty="0"/>
                  <a:t>作者把生成過程看作是聚類問題。雖然有很多方法可以把 </a:t>
                </a:r>
                <a:r>
                  <a:rPr lang="en-US" altLang="zh-TW" dirty="0"/>
                  <a:t>support points </a:t>
                </a:r>
                <a:r>
                  <a:rPr lang="zh-TW" altLang="en-US" dirty="0"/>
                  <a:t>聚合為多原型，</a:t>
                </a:r>
                <a:endParaRPr lang="en-US" altLang="zh-TW" dirty="0"/>
              </a:p>
              <a:p>
                <a:r>
                  <a:rPr lang="zh-TW" altLang="en-US" dirty="0"/>
                  <a:t>本文選擇最簡單的策略：基於學到的 </a:t>
                </a:r>
                <a:r>
                  <a:rPr lang="en-US" altLang="zh-TW" dirty="0"/>
                  <a:t>embedding space</a:t>
                </a:r>
                <a:r>
                  <a:rPr lang="zh-TW" altLang="en-US" dirty="0"/>
                  <a:t>，採樣 </a:t>
                </a:r>
                <a:r>
                  <a:rPr lang="en-US" altLang="zh-TW" dirty="0"/>
                  <a:t>seed points </a:t>
                </a:r>
                <a:r>
                  <a:rPr lang="zh-TW" altLang="en-US" dirty="0"/>
                  <a:t>以及 </a:t>
                </a:r>
                <a:r>
                  <a:rPr lang="en-US" altLang="zh-TW" dirty="0"/>
                  <a:t>point-to-seed </a:t>
                </a:r>
                <a:r>
                  <a:rPr lang="zh-TW" altLang="en-US" dirty="0"/>
                  <a:t>的分配。</a:t>
                </a:r>
                <a:endParaRPr lang="en-US" altLang="zh-TW" dirty="0"/>
              </a:p>
              <a:p>
                <a:endParaRPr lang="en-US" altLang="zh-TW" dirty="0"/>
              </a:p>
              <a:p>
                <a:r>
                  <a:rPr lang="zh-TW" altLang="en-US" dirty="0"/>
                  <a:t>基於 </a:t>
                </a:r>
                <a:r>
                  <a:rPr lang="en-US" altLang="zh-TW" dirty="0"/>
                  <a:t>embedding </a:t>
                </a:r>
                <a:r>
                  <a:rPr lang="en-US" altLang="zh-TW" dirty="0" err="1"/>
                  <a:t>sapce</a:t>
                </a:r>
                <a:r>
                  <a:rPr lang="zh-TW" altLang="en-US" dirty="0"/>
                  <a:t> 使用</a:t>
                </a:r>
                <a:r>
                  <a:rPr lang="zh-TW" altLang="en-US" u="sng" dirty="0"/>
                  <a:t>最遠點採樣法</a:t>
                </a:r>
                <a:r>
                  <a:rPr lang="zh-TW" altLang="en-US" dirty="0"/>
                  <a:t>從一個類別的 </a:t>
                </a:r>
                <a:r>
                  <a:rPr lang="en-US" altLang="zh-TW" dirty="0"/>
                  <a:t>support points </a:t>
                </a:r>
                <a:r>
                  <a:rPr lang="zh-TW" altLang="en-US" dirty="0"/>
                  <a:t>中採</a:t>
                </a:r>
                <a:r>
                  <a:rPr lang="zh-TW" altLang="en-US" u="sng" dirty="0"/>
                  <a:t>樣 </a:t>
                </a:r>
                <a:r>
                  <a:rPr lang="en-US" altLang="zh-TW" u="sng" dirty="0"/>
                  <a:t>n </a:t>
                </a:r>
                <a:r>
                  <a:rPr lang="zh-TW" altLang="en-US" u="sng" dirty="0"/>
                  <a:t>個點作為 </a:t>
                </a:r>
                <a:r>
                  <a:rPr lang="en-US" altLang="zh-TW" u="sng" dirty="0"/>
                  <a:t>seed point</a:t>
                </a:r>
                <a:r>
                  <a:rPr lang="zh-TW" altLang="en-US" u="sng" dirty="0"/>
                  <a:t>。</a:t>
                </a:r>
                <a:endParaRPr lang="en-US" altLang="zh-TW" u="sng" dirty="0"/>
              </a:p>
              <a:p>
                <a:endParaRPr lang="en-US" altLang="zh-TW" u="sng" dirty="0"/>
              </a:p>
              <a:p>
                <a:r>
                  <a:rPr lang="zh-TW" altLang="en-US" dirty="0"/>
                  <a:t>直觀地，如果 </a:t>
                </a:r>
                <a:r>
                  <a:rPr lang="en-US" altLang="zh-TW" dirty="0"/>
                  <a:t>embedding space </a:t>
                </a:r>
                <a:r>
                  <a:rPr lang="zh-TW" altLang="en-US" dirty="0"/>
                  <a:t>學得好，那麼這個 </a:t>
                </a:r>
                <a:r>
                  <a:rPr lang="en-US" altLang="zh-TW" u="sng" dirty="0"/>
                  <a:t>space </a:t>
                </a:r>
                <a:r>
                  <a:rPr lang="zh-TW" altLang="en-US" u="sng" dirty="0"/>
                  <a:t>中的最遠點可以表示該類別的不同方面。</a:t>
                </a:r>
                <a:endParaRPr lang="en-US" altLang="zh-TW" u="sng" dirty="0"/>
              </a:p>
              <a:p>
                <a:endParaRPr lang="en-US" altLang="zh-TW" u="sng" dirty="0"/>
              </a:p>
              <a:p>
                <a:r>
                  <a:rPr lang="zh-TW" altLang="en-US" dirty="0"/>
                  <a:t>分別表示採樣的 </a:t>
                </a:r>
                <a:r>
                  <a:rPr lang="en-US" altLang="zh-TW" dirty="0"/>
                  <a:t>seeds </a:t>
                </a:r>
                <a:r>
                  <a:rPr lang="zh-TW" altLang="en-US" dirty="0"/>
                  <a:t>以及屬於類別 </a:t>
                </a:r>
                <a:r>
                  <a:rPr lang="en-US" altLang="zh-TW" dirty="0"/>
                  <a:t>c </a:t>
                </a:r>
                <a:r>
                  <a:rPr lang="zh-TW" altLang="en-US" dirty="0"/>
                  <a:t>的所有</a:t>
                </a:r>
                <a:r>
                  <a:rPr lang="zh-TW" altLang="en-US" i="0" dirty="0">
                    <a:solidFill>
                      <a:srgbClr val="836967"/>
                    </a:solidFill>
                    <a:latin typeface="Cambria Math" panose="02040503050406030204" pitchFamily="18" charset="0"/>
                  </a:rPr>
                  <a:t>〖</a:t>
                </a:r>
                <a:r>
                  <a:rPr lang="en-US" altLang="zh-TW" b="0" i="0" dirty="0">
                    <a:solidFill>
                      <a:srgbClr val="836967"/>
                    </a:solidFill>
                    <a:latin typeface="Cambria Math" panose="02040503050406030204" pitchFamily="18" charset="0"/>
                  </a:rPr>
                  <a:t> </a:t>
                </a:r>
                <a:r>
                  <a:rPr lang="zh-TW" altLang="en-US" i="0" dirty="0">
                    <a:latin typeface="Cambria Math" panose="02040503050406030204" pitchFamily="18" charset="0"/>
                  </a:rPr>
                  <a:t>𝑚</a:t>
                </a:r>
                <a:r>
                  <a:rPr lang="zh-TW" altLang="en-US" i="0" dirty="0">
                    <a:solidFill>
                      <a:srgbClr val="836967"/>
                    </a:solidFill>
                    <a:latin typeface="Cambria Math" panose="02040503050406030204" pitchFamily="18" charset="0"/>
                  </a:rPr>
                  <a:t>〗^</a:t>
                </a:r>
                <a:r>
                  <a:rPr lang="zh-TW" altLang="en-US" i="0" dirty="0">
                    <a:latin typeface="Cambria Math" panose="02040503050406030204" pitchFamily="18" charset="0"/>
                  </a:rPr>
                  <a:t>𝑐</a:t>
                </a:r>
                <a:r>
                  <a:rPr lang="en-US" altLang="zh-TW" b="0" i="0" dirty="0">
                    <a:latin typeface="Cambria Math" panose="02040503050406030204" pitchFamily="18" charset="0"/>
                  </a:rPr>
                  <a:t>  </a:t>
                </a:r>
                <a:r>
                  <a:rPr lang="zh-TW" altLang="en-US" dirty="0"/>
                  <a:t>個 </a:t>
                </a:r>
                <a:r>
                  <a:rPr lang="en-US" altLang="zh-TW" dirty="0"/>
                  <a:t>support points</a:t>
                </a:r>
                <a:r>
                  <a:rPr lang="zh-TW" altLang="en-US" dirty="0"/>
                  <a:t>。</a:t>
                </a:r>
                <a:endParaRPr lang="en-US" altLang="zh-TW" dirty="0"/>
              </a:p>
              <a:p>
                <a:r>
                  <a:rPr lang="zh-TW" altLang="en-US" dirty="0"/>
                  <a:t>作者計算了 </a:t>
                </a:r>
                <a:r>
                  <a:rPr lang="en-US" altLang="zh-TW" dirty="0"/>
                  <a:t>point-to-seed </a:t>
                </a:r>
                <a:r>
                  <a:rPr lang="zh-TW" altLang="en-US" dirty="0"/>
                  <a:t>的距離，然後把距離每個點最近的 </a:t>
                </a:r>
                <a:r>
                  <a:rPr lang="en-US" altLang="zh-TW" dirty="0"/>
                  <a:t>seed </a:t>
                </a:r>
                <a:r>
                  <a:rPr lang="zh-TW" altLang="en-US" dirty="0"/>
                  <a:t>的索引分配給該點。</a:t>
                </a:r>
                <a:endParaRPr lang="en-US" altLang="zh-TW" dirty="0"/>
              </a:p>
              <a:p>
                <a:endParaRPr lang="en-US" altLang="zh-TW" dirty="0"/>
              </a:p>
              <a:p>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2911240C-9642-49CC-BA9E-815B6765D141}" type="slidenum">
              <a:rPr lang="zh-TW" altLang="en-US" smtClean="0"/>
              <a:t>39</a:t>
            </a:fld>
            <a:endParaRPr lang="zh-TW" altLang="en-US"/>
          </a:p>
        </p:txBody>
      </p:sp>
    </p:spTree>
    <p:extLst>
      <p:ext uri="{BB962C8B-B14F-4D97-AF65-F5344CB8AC3E}">
        <p14:creationId xmlns:p14="http://schemas.microsoft.com/office/powerpoint/2010/main" val="3051021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solidFill>
                      <a:srgbClr val="4D4D4D"/>
                    </a:solidFill>
                    <a:effectLst/>
                    <a:latin typeface="-apple-system"/>
                  </a:rPr>
                  <a:t>使用轉導標籤傳播（</a:t>
                </a:r>
                <a:r>
                  <a:rPr lang="en-US" altLang="zh-TW" b="0" i="0" dirty="0" err="1">
                    <a:solidFill>
                      <a:srgbClr val="4D4D4D"/>
                    </a:solidFill>
                    <a:effectLst/>
                    <a:latin typeface="-apple-system"/>
                  </a:rPr>
                  <a:t>transductive</a:t>
                </a:r>
                <a:r>
                  <a:rPr lang="en-US" altLang="zh-TW" b="0" i="0" dirty="0">
                    <a:solidFill>
                      <a:srgbClr val="4D4D4D"/>
                    </a:solidFill>
                    <a:effectLst/>
                    <a:latin typeface="-apple-system"/>
                  </a:rPr>
                  <a:t> label propagation</a:t>
                </a:r>
                <a:r>
                  <a:rPr lang="zh-TW" altLang="en-US" b="0" i="0" dirty="0">
                    <a:solidFill>
                      <a:srgbClr val="4D4D4D"/>
                    </a:solidFill>
                    <a:effectLst/>
                    <a:latin typeface="-apple-system"/>
                  </a:rPr>
                  <a:t>）構建了一個</a:t>
                </a:r>
                <a:r>
                  <a:rPr lang="en-US" altLang="zh-TW" b="0" i="0" dirty="0">
                    <a:solidFill>
                      <a:srgbClr val="4D4D4D"/>
                    </a:solidFill>
                    <a:effectLst/>
                    <a:latin typeface="-apple-system"/>
                  </a:rPr>
                  <a:t>graph</a:t>
                </a:r>
                <a:r>
                  <a:rPr lang="zh-TW" altLang="en-US" b="0" i="0" dirty="0">
                    <a:solidFill>
                      <a:srgbClr val="4D4D4D"/>
                    </a:solidFill>
                    <a:effectLst/>
                    <a:latin typeface="-apple-system"/>
                  </a:rPr>
                  <a:t>，然後在</a:t>
                </a:r>
                <a:r>
                  <a:rPr lang="en-US" altLang="zh-TW" b="0" i="0" dirty="0">
                    <a:solidFill>
                      <a:srgbClr val="4D4D4D"/>
                    </a:solidFill>
                    <a:effectLst/>
                    <a:latin typeface="-apple-system"/>
                  </a:rPr>
                  <a:t>graph</a:t>
                </a:r>
                <a:r>
                  <a:rPr lang="zh-TW" altLang="en-US" b="0" i="0" dirty="0">
                    <a:solidFill>
                      <a:srgbClr val="4D4D4D"/>
                    </a:solidFill>
                    <a:effectLst/>
                    <a:latin typeface="-apple-system"/>
                  </a:rPr>
                  <a:t>中隨機路徑的傳播</a:t>
                </a:r>
                <a:r>
                  <a:rPr lang="en-US" altLang="zh-TW" b="0" i="0" dirty="0">
                    <a:solidFill>
                      <a:srgbClr val="4D4D4D"/>
                    </a:solidFill>
                    <a:effectLst/>
                    <a:latin typeface="-apple-system"/>
                  </a:rPr>
                  <a:t>label</a:t>
                </a:r>
                <a:r>
                  <a:rPr lang="zh-TW" altLang="en-US" b="0" i="0" dirty="0">
                    <a:solidFill>
                      <a:srgbClr val="4D4D4D"/>
                    </a:solidFill>
                    <a:effectLst/>
                    <a:latin typeface="-apple-system"/>
                  </a:rPr>
                  <a:t>。</a:t>
                </a:r>
                <a:endParaRPr lang="en-US" altLang="zh-TW" b="0" i="0" dirty="0">
                  <a:solidFill>
                    <a:srgbClr val="4D4D4D"/>
                  </a:solidFill>
                  <a:effectLst/>
                  <a:latin typeface="-apple-system"/>
                </a:endParaRPr>
              </a:p>
              <a:p>
                <a:endParaRPr lang="en-US" altLang="zh-TW" b="0" i="0" dirty="0">
                  <a:solidFill>
                    <a:srgbClr val="4D4D4D"/>
                  </a:solidFill>
                  <a:effectLst/>
                  <a:latin typeface="-apple-system"/>
                </a:endParaRPr>
              </a:p>
              <a:p>
                <a:r>
                  <a:rPr lang="en-US" altLang="zh-TW" b="1" i="0" dirty="0">
                    <a:solidFill>
                      <a:srgbClr val="4D4D4D"/>
                    </a:solidFill>
                    <a:effectLst/>
                    <a:latin typeface="-apple-system"/>
                  </a:rPr>
                  <a:t>k-NN</a:t>
                </a:r>
                <a:r>
                  <a:rPr lang="zh-TW" altLang="en-US" b="1" i="0" dirty="0">
                    <a:solidFill>
                      <a:srgbClr val="4D4D4D"/>
                    </a:solidFill>
                    <a:effectLst/>
                    <a:latin typeface="-apple-system"/>
                  </a:rPr>
                  <a:t>圖構建</a:t>
                </a:r>
                <a:r>
                  <a:rPr lang="zh-TW" altLang="en-US" b="0" i="0" dirty="0">
                    <a:solidFill>
                      <a:srgbClr val="4D4D4D"/>
                    </a:solidFill>
                    <a:effectLst/>
                    <a:latin typeface="-apple-system"/>
                  </a:rPr>
                  <a:t>。為了計算有效性，作者使用</a:t>
                </a:r>
                <a:r>
                  <a:rPr lang="en-US" altLang="zh-TW" b="0" i="0" dirty="0">
                    <a:solidFill>
                      <a:srgbClr val="4D4D4D"/>
                    </a:solidFill>
                    <a:effectLst/>
                    <a:latin typeface="-apple-system"/>
                  </a:rPr>
                  <a:t>k</a:t>
                </a:r>
                <a:r>
                  <a:rPr lang="zh-TW" altLang="en-US" b="0" i="0" dirty="0">
                    <a:solidFill>
                      <a:srgbClr val="4D4D4D"/>
                    </a:solidFill>
                    <a:effectLst/>
                    <a:latin typeface="-apple-system"/>
                  </a:rPr>
                  <a:t>近鄰（</a:t>
                </a:r>
                <a:r>
                  <a:rPr lang="en-US" altLang="zh-TW" b="0" i="0" dirty="0">
                    <a:solidFill>
                      <a:srgbClr val="4D4D4D"/>
                    </a:solidFill>
                    <a:effectLst/>
                    <a:latin typeface="-apple-system"/>
                  </a:rPr>
                  <a:t>Nearest Neighbor</a:t>
                </a:r>
                <a:r>
                  <a:rPr lang="zh-TW" altLang="en-US" b="0" i="0" dirty="0">
                    <a:solidFill>
                      <a:srgbClr val="4D4D4D"/>
                    </a:solidFill>
                    <a:effectLst/>
                    <a:latin typeface="-apple-system"/>
                  </a:rPr>
                  <a:t>，</a:t>
                </a:r>
                <a:r>
                  <a:rPr lang="en-US" altLang="zh-TW" b="0" i="0" dirty="0">
                    <a:solidFill>
                      <a:srgbClr val="4D4D4D"/>
                    </a:solidFill>
                    <a:effectLst/>
                    <a:latin typeface="-apple-system"/>
                  </a:rPr>
                  <a:t>NN</a:t>
                </a:r>
                <a:r>
                  <a:rPr lang="zh-TW" altLang="en-US" b="0" i="0" dirty="0">
                    <a:solidFill>
                      <a:srgbClr val="4D4D4D"/>
                    </a:solidFill>
                    <a:effectLst/>
                    <a:latin typeface="-apple-system"/>
                  </a:rPr>
                  <a:t>）圖而不是全連接圖。 </a:t>
                </a:r>
                <a:r>
                  <a:rPr lang="en-US" altLang="zh-TW" b="0" i="0" dirty="0">
                    <a:solidFill>
                      <a:srgbClr val="4D4D4D"/>
                    </a:solidFill>
                    <a:effectLst/>
                    <a:latin typeface="-apple-system"/>
                  </a:rPr>
                  <a:t>n x (N+1 )</a:t>
                </a:r>
                <a:r>
                  <a:rPr lang="zh-TW" altLang="en-US" b="0" i="0" dirty="0">
                    <a:solidFill>
                      <a:srgbClr val="4D4D4D"/>
                    </a:solidFill>
                    <a:effectLst/>
                    <a:latin typeface="-apple-system"/>
                  </a:rPr>
                  <a:t>個多原型和 </a:t>
                </a:r>
                <a:r>
                  <a:rPr lang="en-US" altLang="zh-TW" b="0" i="0" dirty="0">
                    <a:solidFill>
                      <a:srgbClr val="4D4D4D"/>
                    </a:solidFill>
                    <a:effectLst/>
                    <a:latin typeface="-apple-system"/>
                  </a:rPr>
                  <a:t>T x M </a:t>
                </a:r>
                <a:r>
                  <a:rPr lang="zh-TW" altLang="en-US" b="0" i="0" dirty="0">
                    <a:solidFill>
                      <a:srgbClr val="4D4D4D"/>
                    </a:solidFill>
                    <a:effectLst/>
                    <a:latin typeface="-apple-system"/>
                  </a:rPr>
                  <a:t>個 </a:t>
                </a:r>
                <a:r>
                  <a:rPr lang="en-US" altLang="zh-TW" b="0" i="0" dirty="0">
                    <a:solidFill>
                      <a:srgbClr val="4D4D4D"/>
                    </a:solidFill>
                    <a:effectLst/>
                    <a:latin typeface="-apple-system"/>
                  </a:rPr>
                  <a:t>query points</a:t>
                </a:r>
                <a:r>
                  <a:rPr lang="zh-TW" altLang="en-US" b="0" i="0" dirty="0">
                    <a:solidFill>
                      <a:srgbClr val="4D4D4D"/>
                    </a:solidFill>
                    <a:effectLst/>
                    <a:latin typeface="-apple-system"/>
                  </a:rPr>
                  <a:t> 作為圖的節點</a:t>
                </a:r>
                <a:r>
                  <a:rPr lang="en-US" altLang="zh-TW" b="0" i="0" dirty="0">
                    <a:solidFill>
                      <a:srgbClr val="4D4D4D"/>
                    </a:solidFill>
                    <a:effectLst/>
                    <a:latin typeface="-apple-system"/>
                  </a:rPr>
                  <a:t>`,</a:t>
                </a:r>
              </a:p>
              <a:p>
                <a:r>
                  <a:rPr lang="zh-TW" altLang="en-US" b="0" i="0" dirty="0">
                    <a:solidFill>
                      <a:srgbClr val="4D4D4D"/>
                    </a:solidFill>
                    <a:effectLst/>
                    <a:latin typeface="-apple-system"/>
                  </a:rPr>
                  <a:t>圖的大小為 </a:t>
                </a:r>
                <a:r>
                  <a:rPr lang="en-US" altLang="zh-TW" b="0" i="0" dirty="0">
                    <a:solidFill>
                      <a:srgbClr val="4D4D4D"/>
                    </a:solidFill>
                    <a:effectLst/>
                    <a:latin typeface="-apple-system"/>
                  </a:rPr>
                  <a:t>n x (N+1) + </a:t>
                </a:r>
                <a:r>
                  <a:rPr lang="en-US" altLang="zh-TW" b="0" i="0" dirty="0" err="1">
                    <a:solidFill>
                      <a:srgbClr val="4D4D4D"/>
                    </a:solidFill>
                    <a:effectLst/>
                    <a:latin typeface="-apple-system"/>
                  </a:rPr>
                  <a:t>TxM</a:t>
                </a:r>
                <a:r>
                  <a:rPr lang="zh-TW" altLang="en-US" b="0" i="0" dirty="0">
                    <a:solidFill>
                      <a:srgbClr val="4D4D4D"/>
                    </a:solidFill>
                    <a:effectLst/>
                    <a:latin typeface="-apple-system"/>
                  </a:rPr>
                  <a:t> ，過計算 </a:t>
                </a:r>
                <a:r>
                  <a:rPr lang="en-US" altLang="zh-TW" b="0" i="0" dirty="0">
                    <a:solidFill>
                      <a:srgbClr val="4D4D4D"/>
                    </a:solidFill>
                    <a:effectLst/>
                    <a:latin typeface="-apple-system"/>
                  </a:rPr>
                  <a:t>embedding space</a:t>
                </a:r>
                <a:r>
                  <a:rPr lang="zh-TW" altLang="en-US" b="0" i="0" dirty="0">
                    <a:solidFill>
                      <a:srgbClr val="4D4D4D"/>
                    </a:solidFill>
                    <a:effectLst/>
                    <a:latin typeface="-apple-system"/>
                  </a:rPr>
                  <a:t> 中每一個節點及與其最接近的</a:t>
                </a:r>
                <a:r>
                  <a:rPr lang="en-US" altLang="zh-TW" b="0" i="0" dirty="0">
                    <a:solidFill>
                      <a:srgbClr val="4D4D4D"/>
                    </a:solidFill>
                    <a:effectLst/>
                    <a:latin typeface="-apple-system"/>
                  </a:rPr>
                  <a:t>k</a:t>
                </a:r>
                <a:r>
                  <a:rPr lang="zh-TW" altLang="en-US" b="0" i="0" dirty="0">
                    <a:solidFill>
                      <a:srgbClr val="4D4D4D"/>
                    </a:solidFill>
                    <a:effectLst/>
                    <a:latin typeface="-apple-system"/>
                  </a:rPr>
                  <a:t>個相鄰節點的高斯相似性，作者構建了一個稀疏的關係矩陣 </a:t>
                </a:r>
                <a14:m>
                  <m:oMath xmlns:m="http://schemas.openxmlformats.org/officeDocument/2006/math">
                    <m:r>
                      <a:rPr lang="zh-TW" altLang="en-US" i="1" dirty="0" smtClean="0">
                        <a:latin typeface="Cambria Math" panose="02040503050406030204" pitchFamily="18" charset="0"/>
                      </a:rPr>
                      <m:t>𝐴</m:t>
                    </m:r>
                    <m:r>
                      <a:rPr lang="zh-TW" altLang="en-US" i="0" dirty="0">
                        <a:latin typeface="Cambria Math" panose="02040503050406030204" pitchFamily="18" charset="0"/>
                      </a:rPr>
                      <m:t>∈</m:t>
                    </m:r>
                    <m:sSup>
                      <m:sSupPr>
                        <m:ctrlPr>
                          <a:rPr lang="zh-TW" altLang="en-US" i="1" dirty="0">
                            <a:solidFill>
                              <a:srgbClr val="836967"/>
                            </a:solidFill>
                            <a:latin typeface="Cambria Math" panose="02040503050406030204" pitchFamily="18" charset="0"/>
                          </a:rPr>
                        </m:ctrlPr>
                      </m:sSupPr>
                      <m:e>
                        <m:r>
                          <a:rPr lang="zh-TW" altLang="en-US" i="1" dirty="0">
                            <a:latin typeface="Cambria Math" panose="02040503050406030204" pitchFamily="18" charset="0"/>
                          </a:rPr>
                          <m:t>𝑅</m:t>
                        </m:r>
                      </m:e>
                      <m:sup>
                        <m:r>
                          <a:rPr lang="zh-TW" altLang="en-US" i="1" dirty="0">
                            <a:latin typeface="Cambria Math" panose="02040503050406030204" pitchFamily="18" charset="0"/>
                          </a:rPr>
                          <m:t>𝑣</m:t>
                        </m:r>
                        <m:r>
                          <a:rPr lang="zh-TW" altLang="en-US" i="1" dirty="0">
                            <a:latin typeface="Cambria Math" panose="02040503050406030204" pitchFamily="18" charset="0"/>
                          </a:rPr>
                          <m:t> </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𝑣</m:t>
                        </m:r>
                      </m:sup>
                    </m:sSup>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b="0" i="0" dirty="0">
                    <a:solidFill>
                      <a:srgbClr val="4D4D4D"/>
                    </a:solidFill>
                    <a:effectLst/>
                    <a:latin typeface="-apple-system"/>
                  </a:rPr>
                  <a:t>使用轉導標籤傳播（</a:t>
                </a:r>
                <a:r>
                  <a:rPr lang="en-US" altLang="zh-TW" b="0" i="0" dirty="0" err="1">
                    <a:solidFill>
                      <a:srgbClr val="4D4D4D"/>
                    </a:solidFill>
                    <a:effectLst/>
                    <a:latin typeface="-apple-system"/>
                  </a:rPr>
                  <a:t>transductive</a:t>
                </a:r>
                <a:r>
                  <a:rPr lang="en-US" altLang="zh-TW" b="0" i="0" dirty="0">
                    <a:solidFill>
                      <a:srgbClr val="4D4D4D"/>
                    </a:solidFill>
                    <a:effectLst/>
                    <a:latin typeface="-apple-system"/>
                  </a:rPr>
                  <a:t> label propagation</a:t>
                </a:r>
                <a:r>
                  <a:rPr lang="zh-TW" altLang="en-US" b="0" i="0" dirty="0">
                    <a:solidFill>
                      <a:srgbClr val="4D4D4D"/>
                    </a:solidFill>
                    <a:effectLst/>
                    <a:latin typeface="-apple-system"/>
                  </a:rPr>
                  <a:t>）構建了一個</a:t>
                </a:r>
                <a:r>
                  <a:rPr lang="en-US" altLang="zh-TW" b="0" i="0" dirty="0">
                    <a:solidFill>
                      <a:srgbClr val="4D4D4D"/>
                    </a:solidFill>
                    <a:effectLst/>
                    <a:latin typeface="-apple-system"/>
                  </a:rPr>
                  <a:t>graph</a:t>
                </a:r>
                <a:r>
                  <a:rPr lang="zh-TW" altLang="en-US" b="0" i="0" dirty="0">
                    <a:solidFill>
                      <a:srgbClr val="4D4D4D"/>
                    </a:solidFill>
                    <a:effectLst/>
                    <a:latin typeface="-apple-system"/>
                  </a:rPr>
                  <a:t>，然後在</a:t>
                </a:r>
                <a:r>
                  <a:rPr lang="en-US" altLang="zh-TW" b="0" i="0" dirty="0">
                    <a:solidFill>
                      <a:srgbClr val="4D4D4D"/>
                    </a:solidFill>
                    <a:effectLst/>
                    <a:latin typeface="-apple-system"/>
                  </a:rPr>
                  <a:t>graph</a:t>
                </a:r>
                <a:r>
                  <a:rPr lang="zh-TW" altLang="en-US" b="0" i="0" dirty="0">
                    <a:solidFill>
                      <a:srgbClr val="4D4D4D"/>
                    </a:solidFill>
                    <a:effectLst/>
                    <a:latin typeface="-apple-system"/>
                  </a:rPr>
                  <a:t>中隨機路徑的傳播</a:t>
                </a:r>
                <a:r>
                  <a:rPr lang="en-US" altLang="zh-TW" b="0" i="0" dirty="0">
                    <a:solidFill>
                      <a:srgbClr val="4D4D4D"/>
                    </a:solidFill>
                    <a:effectLst/>
                    <a:latin typeface="-apple-system"/>
                  </a:rPr>
                  <a:t>label</a:t>
                </a:r>
                <a:r>
                  <a:rPr lang="zh-TW" altLang="en-US" b="0" i="0" dirty="0">
                    <a:solidFill>
                      <a:srgbClr val="4D4D4D"/>
                    </a:solidFill>
                    <a:effectLst/>
                    <a:latin typeface="-apple-system"/>
                  </a:rPr>
                  <a:t>。</a:t>
                </a:r>
                <a:endParaRPr lang="en-US" altLang="zh-TW" b="0" i="0" dirty="0">
                  <a:solidFill>
                    <a:srgbClr val="4D4D4D"/>
                  </a:solidFill>
                  <a:effectLst/>
                  <a:latin typeface="-apple-system"/>
                </a:endParaRPr>
              </a:p>
              <a:p>
                <a:endParaRPr lang="en-US" altLang="zh-TW" b="0" i="0" dirty="0">
                  <a:solidFill>
                    <a:srgbClr val="4D4D4D"/>
                  </a:solidFill>
                  <a:effectLst/>
                  <a:latin typeface="-apple-system"/>
                </a:endParaRPr>
              </a:p>
              <a:p>
                <a:r>
                  <a:rPr lang="en-US" altLang="zh-TW" b="1" i="0" dirty="0">
                    <a:solidFill>
                      <a:srgbClr val="4D4D4D"/>
                    </a:solidFill>
                    <a:effectLst/>
                    <a:latin typeface="-apple-system"/>
                  </a:rPr>
                  <a:t>k-NN</a:t>
                </a:r>
                <a:r>
                  <a:rPr lang="zh-TW" altLang="en-US" b="1" i="0" dirty="0">
                    <a:solidFill>
                      <a:srgbClr val="4D4D4D"/>
                    </a:solidFill>
                    <a:effectLst/>
                    <a:latin typeface="-apple-system"/>
                  </a:rPr>
                  <a:t>圖構建</a:t>
                </a:r>
                <a:r>
                  <a:rPr lang="zh-TW" altLang="en-US" b="0" i="0" dirty="0">
                    <a:solidFill>
                      <a:srgbClr val="4D4D4D"/>
                    </a:solidFill>
                    <a:effectLst/>
                    <a:latin typeface="-apple-system"/>
                  </a:rPr>
                  <a:t>。為了計算有效性，作者使用</a:t>
                </a:r>
                <a:r>
                  <a:rPr lang="en-US" altLang="zh-TW" b="0" i="0" dirty="0">
                    <a:solidFill>
                      <a:srgbClr val="4D4D4D"/>
                    </a:solidFill>
                    <a:effectLst/>
                    <a:latin typeface="-apple-system"/>
                  </a:rPr>
                  <a:t>k</a:t>
                </a:r>
                <a:r>
                  <a:rPr lang="zh-TW" altLang="en-US" b="0" i="0" dirty="0">
                    <a:solidFill>
                      <a:srgbClr val="4D4D4D"/>
                    </a:solidFill>
                    <a:effectLst/>
                    <a:latin typeface="-apple-system"/>
                  </a:rPr>
                  <a:t>近鄰（</a:t>
                </a:r>
                <a:r>
                  <a:rPr lang="en-US" altLang="zh-TW" b="0" i="0" dirty="0">
                    <a:solidFill>
                      <a:srgbClr val="4D4D4D"/>
                    </a:solidFill>
                    <a:effectLst/>
                    <a:latin typeface="-apple-system"/>
                  </a:rPr>
                  <a:t>Nearest Neighbor</a:t>
                </a:r>
                <a:r>
                  <a:rPr lang="zh-TW" altLang="en-US" b="0" i="0" dirty="0">
                    <a:solidFill>
                      <a:srgbClr val="4D4D4D"/>
                    </a:solidFill>
                    <a:effectLst/>
                    <a:latin typeface="-apple-system"/>
                  </a:rPr>
                  <a:t>，</a:t>
                </a:r>
                <a:r>
                  <a:rPr lang="en-US" altLang="zh-TW" b="0" i="0" dirty="0">
                    <a:solidFill>
                      <a:srgbClr val="4D4D4D"/>
                    </a:solidFill>
                    <a:effectLst/>
                    <a:latin typeface="-apple-system"/>
                  </a:rPr>
                  <a:t>NN</a:t>
                </a:r>
                <a:r>
                  <a:rPr lang="zh-TW" altLang="en-US" b="0" i="0" dirty="0">
                    <a:solidFill>
                      <a:srgbClr val="4D4D4D"/>
                    </a:solidFill>
                    <a:effectLst/>
                    <a:latin typeface="-apple-system"/>
                  </a:rPr>
                  <a:t>）圖而不是全連接圖。 </a:t>
                </a:r>
                <a:r>
                  <a:rPr lang="en-US" altLang="zh-TW" b="0" i="0" dirty="0">
                    <a:solidFill>
                      <a:srgbClr val="4D4D4D"/>
                    </a:solidFill>
                    <a:effectLst/>
                    <a:latin typeface="-apple-system"/>
                  </a:rPr>
                  <a:t>n x (N+1 )</a:t>
                </a:r>
                <a:r>
                  <a:rPr lang="zh-TW" altLang="en-US" b="0" i="0" dirty="0">
                    <a:solidFill>
                      <a:srgbClr val="4D4D4D"/>
                    </a:solidFill>
                    <a:effectLst/>
                    <a:latin typeface="-apple-system"/>
                  </a:rPr>
                  <a:t>個多原型和 </a:t>
                </a:r>
                <a:r>
                  <a:rPr lang="en-US" altLang="zh-TW" b="0" i="0" dirty="0">
                    <a:solidFill>
                      <a:srgbClr val="4D4D4D"/>
                    </a:solidFill>
                    <a:effectLst/>
                    <a:latin typeface="-apple-system"/>
                  </a:rPr>
                  <a:t>T x M </a:t>
                </a:r>
                <a:r>
                  <a:rPr lang="zh-TW" altLang="en-US" b="0" i="0" dirty="0">
                    <a:solidFill>
                      <a:srgbClr val="4D4D4D"/>
                    </a:solidFill>
                    <a:effectLst/>
                    <a:latin typeface="-apple-system"/>
                  </a:rPr>
                  <a:t>個 </a:t>
                </a:r>
                <a:r>
                  <a:rPr lang="en-US" altLang="zh-TW" b="0" i="0" dirty="0">
                    <a:solidFill>
                      <a:srgbClr val="4D4D4D"/>
                    </a:solidFill>
                    <a:effectLst/>
                    <a:latin typeface="-apple-system"/>
                  </a:rPr>
                  <a:t>query points</a:t>
                </a:r>
                <a:r>
                  <a:rPr lang="zh-TW" altLang="en-US" b="0" i="0" dirty="0">
                    <a:solidFill>
                      <a:srgbClr val="4D4D4D"/>
                    </a:solidFill>
                    <a:effectLst/>
                    <a:latin typeface="-apple-system"/>
                  </a:rPr>
                  <a:t> 作為圖的節點</a:t>
                </a:r>
                <a:r>
                  <a:rPr lang="en-US" altLang="zh-TW" b="0" i="0" dirty="0">
                    <a:solidFill>
                      <a:srgbClr val="4D4D4D"/>
                    </a:solidFill>
                    <a:effectLst/>
                    <a:latin typeface="-apple-system"/>
                  </a:rPr>
                  <a:t>`,</a:t>
                </a:r>
              </a:p>
              <a:p>
                <a:r>
                  <a:rPr lang="zh-TW" altLang="en-US" b="0" i="0" dirty="0">
                    <a:solidFill>
                      <a:srgbClr val="4D4D4D"/>
                    </a:solidFill>
                    <a:effectLst/>
                    <a:latin typeface="-apple-system"/>
                  </a:rPr>
                  <a:t>圖的大小為 </a:t>
                </a:r>
                <a:r>
                  <a:rPr lang="en-US" altLang="zh-TW" b="0" i="0" dirty="0">
                    <a:solidFill>
                      <a:srgbClr val="4D4D4D"/>
                    </a:solidFill>
                    <a:effectLst/>
                    <a:latin typeface="-apple-system"/>
                  </a:rPr>
                  <a:t>n x (N+1) + </a:t>
                </a:r>
                <a:r>
                  <a:rPr lang="en-US" altLang="zh-TW" b="0" i="0" dirty="0" err="1">
                    <a:solidFill>
                      <a:srgbClr val="4D4D4D"/>
                    </a:solidFill>
                    <a:effectLst/>
                    <a:latin typeface="-apple-system"/>
                  </a:rPr>
                  <a:t>TxM</a:t>
                </a:r>
                <a:r>
                  <a:rPr lang="zh-TW" altLang="en-US" b="0" i="0" dirty="0">
                    <a:solidFill>
                      <a:srgbClr val="4D4D4D"/>
                    </a:solidFill>
                    <a:effectLst/>
                    <a:latin typeface="-apple-system"/>
                  </a:rPr>
                  <a:t> ，過計算 </a:t>
                </a:r>
                <a:r>
                  <a:rPr lang="en-US" altLang="zh-TW" b="0" i="0" dirty="0">
                    <a:solidFill>
                      <a:srgbClr val="4D4D4D"/>
                    </a:solidFill>
                    <a:effectLst/>
                    <a:latin typeface="-apple-system"/>
                  </a:rPr>
                  <a:t>embedding space</a:t>
                </a:r>
                <a:r>
                  <a:rPr lang="zh-TW" altLang="en-US" b="0" i="0" dirty="0">
                    <a:solidFill>
                      <a:srgbClr val="4D4D4D"/>
                    </a:solidFill>
                    <a:effectLst/>
                    <a:latin typeface="-apple-system"/>
                  </a:rPr>
                  <a:t> 中每一個節點及與其最接近的</a:t>
                </a:r>
                <a:r>
                  <a:rPr lang="en-US" altLang="zh-TW" b="0" i="0" dirty="0">
                    <a:solidFill>
                      <a:srgbClr val="4D4D4D"/>
                    </a:solidFill>
                    <a:effectLst/>
                    <a:latin typeface="-apple-system"/>
                  </a:rPr>
                  <a:t>k</a:t>
                </a:r>
                <a:r>
                  <a:rPr lang="zh-TW" altLang="en-US" b="0" i="0" dirty="0">
                    <a:solidFill>
                      <a:srgbClr val="4D4D4D"/>
                    </a:solidFill>
                    <a:effectLst/>
                    <a:latin typeface="-apple-system"/>
                  </a:rPr>
                  <a:t>個相鄰節點的高斯相似性，作者構建了一個稀疏的關係矩陣 </a:t>
                </a:r>
                <a:r>
                  <a:rPr lang="zh-TW" altLang="en-US" i="0" dirty="0">
                    <a:latin typeface="Cambria Math" panose="02040503050406030204" pitchFamily="18" charset="0"/>
                  </a:rPr>
                  <a:t>𝐴∈𝑅</a:t>
                </a:r>
                <a:r>
                  <a:rPr lang="zh-TW" altLang="en-US" i="0" dirty="0">
                    <a:solidFill>
                      <a:srgbClr val="836967"/>
                    </a:solidFill>
                    <a:latin typeface="Cambria Math" panose="02040503050406030204" pitchFamily="18" charset="0"/>
                  </a:rPr>
                  <a:t>^(</a:t>
                </a:r>
                <a:r>
                  <a:rPr lang="zh-TW" altLang="en-US" i="0" dirty="0">
                    <a:latin typeface="Cambria Math" panose="02040503050406030204" pitchFamily="18" charset="0"/>
                  </a:rPr>
                  <a:t>𝑣 </a:t>
                </a:r>
                <a:r>
                  <a:rPr lang="en-US" altLang="zh-TW" b="0" i="0" dirty="0">
                    <a:latin typeface="Cambria Math" panose="02040503050406030204" pitchFamily="18" charset="0"/>
                  </a:rPr>
                  <a:t>𝑥 𝑣</a:t>
                </a:r>
                <a:r>
                  <a:rPr lang="zh-TW" altLang="en-US" b="0" i="0" dirty="0">
                    <a:solidFill>
                      <a:srgbClr val="836967"/>
                    </a:solidFill>
                    <a:latin typeface="Cambria Math" panose="02040503050406030204" pitchFamily="18" charset="0"/>
                  </a:rPr>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2911240C-9642-49CC-BA9E-815B6765D141}" type="slidenum">
              <a:rPr lang="zh-TW" altLang="en-US" smtClean="0"/>
              <a:t>40</a:t>
            </a:fld>
            <a:endParaRPr lang="zh-TW" altLang="en-US"/>
          </a:p>
        </p:txBody>
      </p:sp>
    </p:spTree>
    <p:extLst>
      <p:ext uri="{BB962C8B-B14F-4D97-AF65-F5344CB8AC3E}">
        <p14:creationId xmlns:p14="http://schemas.microsoft.com/office/powerpoint/2010/main" val="4207621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solidFill>
                      <a:srgbClr val="4D4D4D"/>
                    </a:solidFill>
                    <a:effectLst/>
                    <a:latin typeface="-apple-system"/>
                  </a:rPr>
                  <a:t>使用轉導標籤傳播（</a:t>
                </a:r>
                <a:r>
                  <a:rPr lang="en-US" altLang="zh-TW" b="0" i="0" dirty="0" err="1">
                    <a:solidFill>
                      <a:srgbClr val="4D4D4D"/>
                    </a:solidFill>
                    <a:effectLst/>
                    <a:latin typeface="-apple-system"/>
                  </a:rPr>
                  <a:t>transductive</a:t>
                </a:r>
                <a:r>
                  <a:rPr lang="en-US" altLang="zh-TW" b="0" i="0" dirty="0">
                    <a:solidFill>
                      <a:srgbClr val="4D4D4D"/>
                    </a:solidFill>
                    <a:effectLst/>
                    <a:latin typeface="-apple-system"/>
                  </a:rPr>
                  <a:t> label propagation</a:t>
                </a:r>
                <a:r>
                  <a:rPr lang="zh-TW" altLang="en-US" b="0" i="0" dirty="0">
                    <a:solidFill>
                      <a:srgbClr val="4D4D4D"/>
                    </a:solidFill>
                    <a:effectLst/>
                    <a:latin typeface="-apple-system"/>
                  </a:rPr>
                  <a:t>）構建了一個</a:t>
                </a:r>
                <a:r>
                  <a:rPr lang="en-US" altLang="zh-TW" b="0" i="0" dirty="0">
                    <a:solidFill>
                      <a:srgbClr val="4D4D4D"/>
                    </a:solidFill>
                    <a:effectLst/>
                    <a:latin typeface="-apple-system"/>
                  </a:rPr>
                  <a:t>graph</a:t>
                </a:r>
                <a:r>
                  <a:rPr lang="zh-TW" altLang="en-US" b="0" i="0" dirty="0">
                    <a:solidFill>
                      <a:srgbClr val="4D4D4D"/>
                    </a:solidFill>
                    <a:effectLst/>
                    <a:latin typeface="-apple-system"/>
                  </a:rPr>
                  <a:t>，然後在</a:t>
                </a:r>
                <a:r>
                  <a:rPr lang="en-US" altLang="zh-TW" b="0" i="0" dirty="0">
                    <a:solidFill>
                      <a:srgbClr val="4D4D4D"/>
                    </a:solidFill>
                    <a:effectLst/>
                    <a:latin typeface="-apple-system"/>
                  </a:rPr>
                  <a:t>graph</a:t>
                </a:r>
                <a:r>
                  <a:rPr lang="zh-TW" altLang="en-US" b="0" i="0" dirty="0">
                    <a:solidFill>
                      <a:srgbClr val="4D4D4D"/>
                    </a:solidFill>
                    <a:effectLst/>
                    <a:latin typeface="-apple-system"/>
                  </a:rPr>
                  <a:t>中隨機路徑的傳播</a:t>
                </a:r>
                <a:r>
                  <a:rPr lang="en-US" altLang="zh-TW" b="0" i="0" dirty="0">
                    <a:solidFill>
                      <a:srgbClr val="4D4D4D"/>
                    </a:solidFill>
                    <a:effectLst/>
                    <a:latin typeface="-apple-system"/>
                  </a:rPr>
                  <a:t>label</a:t>
                </a:r>
                <a:r>
                  <a:rPr lang="zh-TW" altLang="en-US" b="0" i="0" dirty="0">
                    <a:solidFill>
                      <a:srgbClr val="4D4D4D"/>
                    </a:solidFill>
                    <a:effectLst/>
                    <a:latin typeface="-apple-system"/>
                  </a:rPr>
                  <a:t>。</a:t>
                </a:r>
                <a:endParaRPr lang="en-US" altLang="zh-TW" b="0" i="0" dirty="0">
                  <a:solidFill>
                    <a:srgbClr val="4D4D4D"/>
                  </a:solidFill>
                  <a:effectLst/>
                  <a:latin typeface="-apple-system"/>
                </a:endParaRPr>
              </a:p>
              <a:p>
                <a:endParaRPr lang="en-US" altLang="zh-TW" b="0" i="0" dirty="0">
                  <a:solidFill>
                    <a:srgbClr val="4D4D4D"/>
                  </a:solidFill>
                  <a:effectLst/>
                  <a:latin typeface="-apple-system"/>
                </a:endParaRPr>
              </a:p>
              <a:p>
                <a:r>
                  <a:rPr lang="en-US" altLang="zh-TW" b="1" i="0" dirty="0">
                    <a:solidFill>
                      <a:srgbClr val="4D4D4D"/>
                    </a:solidFill>
                    <a:effectLst/>
                    <a:latin typeface="-apple-system"/>
                  </a:rPr>
                  <a:t>k-NN</a:t>
                </a:r>
                <a:r>
                  <a:rPr lang="zh-TW" altLang="en-US" b="1" i="0" dirty="0">
                    <a:solidFill>
                      <a:srgbClr val="4D4D4D"/>
                    </a:solidFill>
                    <a:effectLst/>
                    <a:latin typeface="-apple-system"/>
                  </a:rPr>
                  <a:t>圖構建</a:t>
                </a:r>
                <a:r>
                  <a:rPr lang="zh-TW" altLang="en-US" b="0" i="0" dirty="0">
                    <a:solidFill>
                      <a:srgbClr val="4D4D4D"/>
                    </a:solidFill>
                    <a:effectLst/>
                    <a:latin typeface="-apple-system"/>
                  </a:rPr>
                  <a:t>。為了計算有效性，作者使用</a:t>
                </a:r>
                <a:r>
                  <a:rPr lang="en-US" altLang="zh-TW" b="0" i="0" dirty="0">
                    <a:solidFill>
                      <a:srgbClr val="4D4D4D"/>
                    </a:solidFill>
                    <a:effectLst/>
                    <a:latin typeface="-apple-system"/>
                  </a:rPr>
                  <a:t>k</a:t>
                </a:r>
                <a:r>
                  <a:rPr lang="zh-TW" altLang="en-US" b="0" i="0" dirty="0">
                    <a:solidFill>
                      <a:srgbClr val="4D4D4D"/>
                    </a:solidFill>
                    <a:effectLst/>
                    <a:latin typeface="-apple-system"/>
                  </a:rPr>
                  <a:t>近鄰（</a:t>
                </a:r>
                <a:r>
                  <a:rPr lang="en-US" altLang="zh-TW" b="0" i="0" dirty="0">
                    <a:solidFill>
                      <a:srgbClr val="4D4D4D"/>
                    </a:solidFill>
                    <a:effectLst/>
                    <a:latin typeface="-apple-system"/>
                  </a:rPr>
                  <a:t>Nearest Neighbor</a:t>
                </a:r>
                <a:r>
                  <a:rPr lang="zh-TW" altLang="en-US" b="0" i="0" dirty="0">
                    <a:solidFill>
                      <a:srgbClr val="4D4D4D"/>
                    </a:solidFill>
                    <a:effectLst/>
                    <a:latin typeface="-apple-system"/>
                  </a:rPr>
                  <a:t>，</a:t>
                </a:r>
                <a:r>
                  <a:rPr lang="en-US" altLang="zh-TW" b="0" i="0" dirty="0">
                    <a:solidFill>
                      <a:srgbClr val="4D4D4D"/>
                    </a:solidFill>
                    <a:effectLst/>
                    <a:latin typeface="-apple-system"/>
                  </a:rPr>
                  <a:t>NN</a:t>
                </a:r>
                <a:r>
                  <a:rPr lang="zh-TW" altLang="en-US" b="0" i="0" dirty="0">
                    <a:solidFill>
                      <a:srgbClr val="4D4D4D"/>
                    </a:solidFill>
                    <a:effectLst/>
                    <a:latin typeface="-apple-system"/>
                  </a:rPr>
                  <a:t>）圖而不是全連接圖。 </a:t>
                </a:r>
                <a:r>
                  <a:rPr lang="en-US" altLang="zh-TW" b="0" i="0" dirty="0">
                    <a:solidFill>
                      <a:srgbClr val="4D4D4D"/>
                    </a:solidFill>
                    <a:effectLst/>
                    <a:latin typeface="-apple-system"/>
                  </a:rPr>
                  <a:t>n x (N+1 )</a:t>
                </a:r>
                <a:r>
                  <a:rPr lang="zh-TW" altLang="en-US" b="0" i="0" dirty="0">
                    <a:solidFill>
                      <a:srgbClr val="4D4D4D"/>
                    </a:solidFill>
                    <a:effectLst/>
                    <a:latin typeface="-apple-system"/>
                  </a:rPr>
                  <a:t>個多原型和 </a:t>
                </a:r>
                <a:r>
                  <a:rPr lang="en-US" altLang="zh-TW" b="0" i="0" dirty="0">
                    <a:solidFill>
                      <a:srgbClr val="4D4D4D"/>
                    </a:solidFill>
                    <a:effectLst/>
                    <a:latin typeface="-apple-system"/>
                  </a:rPr>
                  <a:t>T x M </a:t>
                </a:r>
                <a:r>
                  <a:rPr lang="zh-TW" altLang="en-US" b="0" i="0" dirty="0">
                    <a:solidFill>
                      <a:srgbClr val="4D4D4D"/>
                    </a:solidFill>
                    <a:effectLst/>
                    <a:latin typeface="-apple-system"/>
                  </a:rPr>
                  <a:t>個 </a:t>
                </a:r>
                <a:r>
                  <a:rPr lang="en-US" altLang="zh-TW" b="0" i="0" dirty="0">
                    <a:solidFill>
                      <a:srgbClr val="4D4D4D"/>
                    </a:solidFill>
                    <a:effectLst/>
                    <a:latin typeface="-apple-system"/>
                  </a:rPr>
                  <a:t>query points</a:t>
                </a:r>
                <a:r>
                  <a:rPr lang="zh-TW" altLang="en-US" b="0" i="0" dirty="0">
                    <a:solidFill>
                      <a:srgbClr val="4D4D4D"/>
                    </a:solidFill>
                    <a:effectLst/>
                    <a:latin typeface="-apple-system"/>
                  </a:rPr>
                  <a:t> 作為圖的節點</a:t>
                </a:r>
                <a:r>
                  <a:rPr lang="en-US" altLang="zh-TW" b="0" i="0" dirty="0">
                    <a:solidFill>
                      <a:srgbClr val="4D4D4D"/>
                    </a:solidFill>
                    <a:effectLst/>
                    <a:latin typeface="-apple-system"/>
                  </a:rPr>
                  <a:t>`,</a:t>
                </a:r>
              </a:p>
              <a:p>
                <a:r>
                  <a:rPr lang="zh-TW" altLang="en-US" b="0" i="0" dirty="0">
                    <a:solidFill>
                      <a:srgbClr val="4D4D4D"/>
                    </a:solidFill>
                    <a:effectLst/>
                    <a:latin typeface="-apple-system"/>
                  </a:rPr>
                  <a:t>圖的大小為 </a:t>
                </a:r>
                <a:r>
                  <a:rPr lang="en-US" altLang="zh-TW" b="0" i="0" dirty="0">
                    <a:solidFill>
                      <a:srgbClr val="4D4D4D"/>
                    </a:solidFill>
                    <a:effectLst/>
                    <a:latin typeface="-apple-system"/>
                  </a:rPr>
                  <a:t>n x (N+1) + </a:t>
                </a:r>
                <a:r>
                  <a:rPr lang="en-US" altLang="zh-TW" b="0" i="0" dirty="0" err="1">
                    <a:solidFill>
                      <a:srgbClr val="4D4D4D"/>
                    </a:solidFill>
                    <a:effectLst/>
                    <a:latin typeface="-apple-system"/>
                  </a:rPr>
                  <a:t>TxM</a:t>
                </a:r>
                <a:r>
                  <a:rPr lang="zh-TW" altLang="en-US" b="0" i="0" dirty="0">
                    <a:solidFill>
                      <a:srgbClr val="4D4D4D"/>
                    </a:solidFill>
                    <a:effectLst/>
                    <a:latin typeface="-apple-system"/>
                  </a:rPr>
                  <a:t> ，過計算 </a:t>
                </a:r>
                <a:r>
                  <a:rPr lang="en-US" altLang="zh-TW" b="0" i="0" dirty="0">
                    <a:solidFill>
                      <a:srgbClr val="4D4D4D"/>
                    </a:solidFill>
                    <a:effectLst/>
                    <a:latin typeface="-apple-system"/>
                  </a:rPr>
                  <a:t>embedding space</a:t>
                </a:r>
                <a:r>
                  <a:rPr lang="zh-TW" altLang="en-US" b="0" i="0" dirty="0">
                    <a:solidFill>
                      <a:srgbClr val="4D4D4D"/>
                    </a:solidFill>
                    <a:effectLst/>
                    <a:latin typeface="-apple-system"/>
                  </a:rPr>
                  <a:t> 中每一個節點及與其最接近的</a:t>
                </a:r>
                <a:r>
                  <a:rPr lang="en-US" altLang="zh-TW" b="0" i="0" dirty="0">
                    <a:solidFill>
                      <a:srgbClr val="4D4D4D"/>
                    </a:solidFill>
                    <a:effectLst/>
                    <a:latin typeface="-apple-system"/>
                  </a:rPr>
                  <a:t>k</a:t>
                </a:r>
                <a:r>
                  <a:rPr lang="zh-TW" altLang="en-US" b="0" i="0" dirty="0">
                    <a:solidFill>
                      <a:srgbClr val="4D4D4D"/>
                    </a:solidFill>
                    <a:effectLst/>
                    <a:latin typeface="-apple-system"/>
                  </a:rPr>
                  <a:t>個相鄰節點的高斯相似性，作者構建了一個稀疏的關係矩陣 </a:t>
                </a:r>
                <a14:m>
                  <m:oMath xmlns:m="http://schemas.openxmlformats.org/officeDocument/2006/math">
                    <m:r>
                      <a:rPr lang="zh-TW" altLang="en-US" i="1" dirty="0" smtClean="0">
                        <a:latin typeface="Cambria Math" panose="02040503050406030204" pitchFamily="18" charset="0"/>
                      </a:rPr>
                      <m:t>𝐴</m:t>
                    </m:r>
                    <m:r>
                      <a:rPr lang="zh-TW" altLang="en-US" i="0" dirty="0">
                        <a:latin typeface="Cambria Math" panose="02040503050406030204" pitchFamily="18" charset="0"/>
                      </a:rPr>
                      <m:t>∈</m:t>
                    </m:r>
                    <m:sSup>
                      <m:sSupPr>
                        <m:ctrlPr>
                          <a:rPr lang="zh-TW" altLang="en-US" i="1" dirty="0">
                            <a:solidFill>
                              <a:srgbClr val="836967"/>
                            </a:solidFill>
                            <a:latin typeface="Cambria Math" panose="02040503050406030204" pitchFamily="18" charset="0"/>
                          </a:rPr>
                        </m:ctrlPr>
                      </m:sSupPr>
                      <m:e>
                        <m:r>
                          <a:rPr lang="zh-TW" altLang="en-US" i="1" dirty="0">
                            <a:latin typeface="Cambria Math" panose="02040503050406030204" pitchFamily="18" charset="0"/>
                          </a:rPr>
                          <m:t>𝑅</m:t>
                        </m:r>
                      </m:e>
                      <m:sup>
                        <m:r>
                          <a:rPr lang="zh-TW" altLang="en-US" i="1" dirty="0">
                            <a:latin typeface="Cambria Math" panose="02040503050406030204" pitchFamily="18" charset="0"/>
                          </a:rPr>
                          <m:t>𝑣</m:t>
                        </m:r>
                        <m:r>
                          <a:rPr lang="zh-TW" altLang="en-US" i="1" dirty="0">
                            <a:latin typeface="Cambria Math" panose="02040503050406030204" pitchFamily="18" charset="0"/>
                          </a:rPr>
                          <m:t> </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𝑣</m:t>
                        </m:r>
                      </m:sup>
                    </m:sSup>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b="0" i="0" dirty="0">
                    <a:solidFill>
                      <a:srgbClr val="4D4D4D"/>
                    </a:solidFill>
                    <a:effectLst/>
                    <a:latin typeface="-apple-system"/>
                  </a:rPr>
                  <a:t>使用轉導標籤傳播（</a:t>
                </a:r>
                <a:r>
                  <a:rPr lang="en-US" altLang="zh-TW" b="0" i="0" dirty="0" err="1">
                    <a:solidFill>
                      <a:srgbClr val="4D4D4D"/>
                    </a:solidFill>
                    <a:effectLst/>
                    <a:latin typeface="-apple-system"/>
                  </a:rPr>
                  <a:t>transductive</a:t>
                </a:r>
                <a:r>
                  <a:rPr lang="en-US" altLang="zh-TW" b="0" i="0" dirty="0">
                    <a:solidFill>
                      <a:srgbClr val="4D4D4D"/>
                    </a:solidFill>
                    <a:effectLst/>
                    <a:latin typeface="-apple-system"/>
                  </a:rPr>
                  <a:t> label propagation</a:t>
                </a:r>
                <a:r>
                  <a:rPr lang="zh-TW" altLang="en-US" b="0" i="0" dirty="0">
                    <a:solidFill>
                      <a:srgbClr val="4D4D4D"/>
                    </a:solidFill>
                    <a:effectLst/>
                    <a:latin typeface="-apple-system"/>
                  </a:rPr>
                  <a:t>）構建了一個</a:t>
                </a:r>
                <a:r>
                  <a:rPr lang="en-US" altLang="zh-TW" b="0" i="0" dirty="0">
                    <a:solidFill>
                      <a:srgbClr val="4D4D4D"/>
                    </a:solidFill>
                    <a:effectLst/>
                    <a:latin typeface="-apple-system"/>
                  </a:rPr>
                  <a:t>graph</a:t>
                </a:r>
                <a:r>
                  <a:rPr lang="zh-TW" altLang="en-US" b="0" i="0" dirty="0">
                    <a:solidFill>
                      <a:srgbClr val="4D4D4D"/>
                    </a:solidFill>
                    <a:effectLst/>
                    <a:latin typeface="-apple-system"/>
                  </a:rPr>
                  <a:t>，然後在</a:t>
                </a:r>
                <a:r>
                  <a:rPr lang="en-US" altLang="zh-TW" b="0" i="0" dirty="0">
                    <a:solidFill>
                      <a:srgbClr val="4D4D4D"/>
                    </a:solidFill>
                    <a:effectLst/>
                    <a:latin typeface="-apple-system"/>
                  </a:rPr>
                  <a:t>graph</a:t>
                </a:r>
                <a:r>
                  <a:rPr lang="zh-TW" altLang="en-US" b="0" i="0" dirty="0">
                    <a:solidFill>
                      <a:srgbClr val="4D4D4D"/>
                    </a:solidFill>
                    <a:effectLst/>
                    <a:latin typeface="-apple-system"/>
                  </a:rPr>
                  <a:t>中隨機路徑的傳播</a:t>
                </a:r>
                <a:r>
                  <a:rPr lang="en-US" altLang="zh-TW" b="0" i="0" dirty="0">
                    <a:solidFill>
                      <a:srgbClr val="4D4D4D"/>
                    </a:solidFill>
                    <a:effectLst/>
                    <a:latin typeface="-apple-system"/>
                  </a:rPr>
                  <a:t>label</a:t>
                </a:r>
                <a:r>
                  <a:rPr lang="zh-TW" altLang="en-US" b="0" i="0" dirty="0">
                    <a:solidFill>
                      <a:srgbClr val="4D4D4D"/>
                    </a:solidFill>
                    <a:effectLst/>
                    <a:latin typeface="-apple-system"/>
                  </a:rPr>
                  <a:t>。</a:t>
                </a:r>
                <a:endParaRPr lang="en-US" altLang="zh-TW" b="0" i="0" dirty="0">
                  <a:solidFill>
                    <a:srgbClr val="4D4D4D"/>
                  </a:solidFill>
                  <a:effectLst/>
                  <a:latin typeface="-apple-system"/>
                </a:endParaRPr>
              </a:p>
              <a:p>
                <a:endParaRPr lang="en-US" altLang="zh-TW" b="0" i="0" dirty="0">
                  <a:solidFill>
                    <a:srgbClr val="4D4D4D"/>
                  </a:solidFill>
                  <a:effectLst/>
                  <a:latin typeface="-apple-system"/>
                </a:endParaRPr>
              </a:p>
              <a:p>
                <a:r>
                  <a:rPr lang="en-US" altLang="zh-TW" b="1" i="0" dirty="0">
                    <a:solidFill>
                      <a:srgbClr val="4D4D4D"/>
                    </a:solidFill>
                    <a:effectLst/>
                    <a:latin typeface="-apple-system"/>
                  </a:rPr>
                  <a:t>k-NN</a:t>
                </a:r>
                <a:r>
                  <a:rPr lang="zh-TW" altLang="en-US" b="1" i="0" dirty="0">
                    <a:solidFill>
                      <a:srgbClr val="4D4D4D"/>
                    </a:solidFill>
                    <a:effectLst/>
                    <a:latin typeface="-apple-system"/>
                  </a:rPr>
                  <a:t>圖構建</a:t>
                </a:r>
                <a:r>
                  <a:rPr lang="zh-TW" altLang="en-US" b="0" i="0" dirty="0">
                    <a:solidFill>
                      <a:srgbClr val="4D4D4D"/>
                    </a:solidFill>
                    <a:effectLst/>
                    <a:latin typeface="-apple-system"/>
                  </a:rPr>
                  <a:t>。為了計算有效性，作者使用</a:t>
                </a:r>
                <a:r>
                  <a:rPr lang="en-US" altLang="zh-TW" b="0" i="0" dirty="0">
                    <a:solidFill>
                      <a:srgbClr val="4D4D4D"/>
                    </a:solidFill>
                    <a:effectLst/>
                    <a:latin typeface="-apple-system"/>
                  </a:rPr>
                  <a:t>k</a:t>
                </a:r>
                <a:r>
                  <a:rPr lang="zh-TW" altLang="en-US" b="0" i="0" dirty="0">
                    <a:solidFill>
                      <a:srgbClr val="4D4D4D"/>
                    </a:solidFill>
                    <a:effectLst/>
                    <a:latin typeface="-apple-system"/>
                  </a:rPr>
                  <a:t>近鄰（</a:t>
                </a:r>
                <a:r>
                  <a:rPr lang="en-US" altLang="zh-TW" b="0" i="0" dirty="0">
                    <a:solidFill>
                      <a:srgbClr val="4D4D4D"/>
                    </a:solidFill>
                    <a:effectLst/>
                    <a:latin typeface="-apple-system"/>
                  </a:rPr>
                  <a:t>Nearest Neighbor</a:t>
                </a:r>
                <a:r>
                  <a:rPr lang="zh-TW" altLang="en-US" b="0" i="0" dirty="0">
                    <a:solidFill>
                      <a:srgbClr val="4D4D4D"/>
                    </a:solidFill>
                    <a:effectLst/>
                    <a:latin typeface="-apple-system"/>
                  </a:rPr>
                  <a:t>，</a:t>
                </a:r>
                <a:r>
                  <a:rPr lang="en-US" altLang="zh-TW" b="0" i="0" dirty="0">
                    <a:solidFill>
                      <a:srgbClr val="4D4D4D"/>
                    </a:solidFill>
                    <a:effectLst/>
                    <a:latin typeface="-apple-system"/>
                  </a:rPr>
                  <a:t>NN</a:t>
                </a:r>
                <a:r>
                  <a:rPr lang="zh-TW" altLang="en-US" b="0" i="0" dirty="0">
                    <a:solidFill>
                      <a:srgbClr val="4D4D4D"/>
                    </a:solidFill>
                    <a:effectLst/>
                    <a:latin typeface="-apple-system"/>
                  </a:rPr>
                  <a:t>）圖而不是全連接圖。 </a:t>
                </a:r>
                <a:r>
                  <a:rPr lang="en-US" altLang="zh-TW" b="0" i="0" dirty="0">
                    <a:solidFill>
                      <a:srgbClr val="4D4D4D"/>
                    </a:solidFill>
                    <a:effectLst/>
                    <a:latin typeface="-apple-system"/>
                  </a:rPr>
                  <a:t>n x (N+1 )</a:t>
                </a:r>
                <a:r>
                  <a:rPr lang="zh-TW" altLang="en-US" b="0" i="0" dirty="0">
                    <a:solidFill>
                      <a:srgbClr val="4D4D4D"/>
                    </a:solidFill>
                    <a:effectLst/>
                    <a:latin typeface="-apple-system"/>
                  </a:rPr>
                  <a:t>個多原型和 </a:t>
                </a:r>
                <a:r>
                  <a:rPr lang="en-US" altLang="zh-TW" b="0" i="0" dirty="0">
                    <a:solidFill>
                      <a:srgbClr val="4D4D4D"/>
                    </a:solidFill>
                    <a:effectLst/>
                    <a:latin typeface="-apple-system"/>
                  </a:rPr>
                  <a:t>T x M </a:t>
                </a:r>
                <a:r>
                  <a:rPr lang="zh-TW" altLang="en-US" b="0" i="0" dirty="0">
                    <a:solidFill>
                      <a:srgbClr val="4D4D4D"/>
                    </a:solidFill>
                    <a:effectLst/>
                    <a:latin typeface="-apple-system"/>
                  </a:rPr>
                  <a:t>個 </a:t>
                </a:r>
                <a:r>
                  <a:rPr lang="en-US" altLang="zh-TW" b="0" i="0" dirty="0">
                    <a:solidFill>
                      <a:srgbClr val="4D4D4D"/>
                    </a:solidFill>
                    <a:effectLst/>
                    <a:latin typeface="-apple-system"/>
                  </a:rPr>
                  <a:t>query points</a:t>
                </a:r>
                <a:r>
                  <a:rPr lang="zh-TW" altLang="en-US" b="0" i="0" dirty="0">
                    <a:solidFill>
                      <a:srgbClr val="4D4D4D"/>
                    </a:solidFill>
                    <a:effectLst/>
                    <a:latin typeface="-apple-system"/>
                  </a:rPr>
                  <a:t> 作為圖的節點</a:t>
                </a:r>
                <a:r>
                  <a:rPr lang="en-US" altLang="zh-TW" b="0" i="0" dirty="0">
                    <a:solidFill>
                      <a:srgbClr val="4D4D4D"/>
                    </a:solidFill>
                    <a:effectLst/>
                    <a:latin typeface="-apple-system"/>
                  </a:rPr>
                  <a:t>`,</a:t>
                </a:r>
              </a:p>
              <a:p>
                <a:r>
                  <a:rPr lang="zh-TW" altLang="en-US" b="0" i="0" dirty="0">
                    <a:solidFill>
                      <a:srgbClr val="4D4D4D"/>
                    </a:solidFill>
                    <a:effectLst/>
                    <a:latin typeface="-apple-system"/>
                  </a:rPr>
                  <a:t>圖的大小為 </a:t>
                </a:r>
                <a:r>
                  <a:rPr lang="en-US" altLang="zh-TW" b="0" i="0" dirty="0">
                    <a:solidFill>
                      <a:srgbClr val="4D4D4D"/>
                    </a:solidFill>
                    <a:effectLst/>
                    <a:latin typeface="-apple-system"/>
                  </a:rPr>
                  <a:t>n x (N+1) + </a:t>
                </a:r>
                <a:r>
                  <a:rPr lang="en-US" altLang="zh-TW" b="0" i="0" dirty="0" err="1">
                    <a:solidFill>
                      <a:srgbClr val="4D4D4D"/>
                    </a:solidFill>
                    <a:effectLst/>
                    <a:latin typeface="-apple-system"/>
                  </a:rPr>
                  <a:t>TxM</a:t>
                </a:r>
                <a:r>
                  <a:rPr lang="zh-TW" altLang="en-US" b="0" i="0" dirty="0">
                    <a:solidFill>
                      <a:srgbClr val="4D4D4D"/>
                    </a:solidFill>
                    <a:effectLst/>
                    <a:latin typeface="-apple-system"/>
                  </a:rPr>
                  <a:t> ，過計算 </a:t>
                </a:r>
                <a:r>
                  <a:rPr lang="en-US" altLang="zh-TW" b="0" i="0" dirty="0">
                    <a:solidFill>
                      <a:srgbClr val="4D4D4D"/>
                    </a:solidFill>
                    <a:effectLst/>
                    <a:latin typeface="-apple-system"/>
                  </a:rPr>
                  <a:t>embedding space</a:t>
                </a:r>
                <a:r>
                  <a:rPr lang="zh-TW" altLang="en-US" b="0" i="0" dirty="0">
                    <a:solidFill>
                      <a:srgbClr val="4D4D4D"/>
                    </a:solidFill>
                    <a:effectLst/>
                    <a:latin typeface="-apple-system"/>
                  </a:rPr>
                  <a:t> 中每一個節點及與其最接近的</a:t>
                </a:r>
                <a:r>
                  <a:rPr lang="en-US" altLang="zh-TW" b="0" i="0" dirty="0">
                    <a:solidFill>
                      <a:srgbClr val="4D4D4D"/>
                    </a:solidFill>
                    <a:effectLst/>
                    <a:latin typeface="-apple-system"/>
                  </a:rPr>
                  <a:t>k</a:t>
                </a:r>
                <a:r>
                  <a:rPr lang="zh-TW" altLang="en-US" b="0" i="0" dirty="0">
                    <a:solidFill>
                      <a:srgbClr val="4D4D4D"/>
                    </a:solidFill>
                    <a:effectLst/>
                    <a:latin typeface="-apple-system"/>
                  </a:rPr>
                  <a:t>個相鄰節點的高斯相似性，作者構建了一個稀疏的關係矩陣 </a:t>
                </a:r>
                <a:r>
                  <a:rPr lang="zh-TW" altLang="en-US" i="0" dirty="0">
                    <a:latin typeface="Cambria Math" panose="02040503050406030204" pitchFamily="18" charset="0"/>
                  </a:rPr>
                  <a:t>𝐴∈𝑅</a:t>
                </a:r>
                <a:r>
                  <a:rPr lang="zh-TW" altLang="en-US" i="0" dirty="0">
                    <a:solidFill>
                      <a:srgbClr val="836967"/>
                    </a:solidFill>
                    <a:latin typeface="Cambria Math" panose="02040503050406030204" pitchFamily="18" charset="0"/>
                  </a:rPr>
                  <a:t>^(</a:t>
                </a:r>
                <a:r>
                  <a:rPr lang="zh-TW" altLang="en-US" i="0" dirty="0">
                    <a:latin typeface="Cambria Math" panose="02040503050406030204" pitchFamily="18" charset="0"/>
                  </a:rPr>
                  <a:t>𝑣 </a:t>
                </a:r>
                <a:r>
                  <a:rPr lang="en-US" altLang="zh-TW" b="0" i="0" dirty="0">
                    <a:latin typeface="Cambria Math" panose="02040503050406030204" pitchFamily="18" charset="0"/>
                  </a:rPr>
                  <a:t>𝑥 𝑣</a:t>
                </a:r>
                <a:r>
                  <a:rPr lang="zh-TW" altLang="en-US" b="0" i="0" dirty="0">
                    <a:solidFill>
                      <a:srgbClr val="836967"/>
                    </a:solidFill>
                    <a:latin typeface="Cambria Math" panose="02040503050406030204" pitchFamily="18" charset="0"/>
                  </a:rPr>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2911240C-9642-49CC-BA9E-815B6765D141}" type="slidenum">
              <a:rPr lang="zh-TW" altLang="en-US" smtClean="0"/>
              <a:t>41</a:t>
            </a:fld>
            <a:endParaRPr lang="zh-TW" altLang="en-US"/>
          </a:p>
        </p:txBody>
      </p:sp>
    </p:spTree>
    <p:extLst>
      <p:ext uri="{BB962C8B-B14F-4D97-AF65-F5344CB8AC3E}">
        <p14:creationId xmlns:p14="http://schemas.microsoft.com/office/powerpoint/2010/main" val="362155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a:t>PointHop</a:t>
            </a:r>
            <a:r>
              <a:rPr lang="en-US" altLang="zh-TW" dirty="0"/>
              <a:t> </a:t>
            </a:r>
            <a:r>
              <a:rPr lang="zh-TW" altLang="en-US" dirty="0"/>
              <a:t>方法由兩個階段組成：</a:t>
            </a:r>
          </a:p>
          <a:p>
            <a:r>
              <a:rPr lang="en-US" altLang="zh-TW" dirty="0"/>
              <a:t>1</a:t>
            </a:r>
            <a:r>
              <a:rPr lang="zh-TW" altLang="en-US" dirty="0"/>
              <a:t>）通過迭代的一跳</a:t>
            </a:r>
            <a:r>
              <a:rPr lang="en-US" altLang="zh-TW" dirty="0"/>
              <a:t>one-hop</a:t>
            </a:r>
            <a:r>
              <a:rPr lang="zh-TW" altLang="en-US" dirty="0"/>
              <a:t>信息交換，建立局部到全局的屬性</a:t>
            </a:r>
          </a:p>
          <a:p>
            <a:r>
              <a:rPr lang="en-US" altLang="zh-TW" dirty="0"/>
              <a:t>2</a:t>
            </a:r>
            <a:r>
              <a:rPr lang="zh-TW" altLang="en-US" dirty="0"/>
              <a:t>）分類和集成。在屬性構建階段，我們使用空間劃分程序和一個有效而強韌的描述符來解決無序點雲數據的問題，這個描述符表徵了 </a:t>
            </a:r>
            <a:r>
              <a:rPr lang="en-US" altLang="zh-TW" dirty="0" err="1"/>
              <a:t>PointHop</a:t>
            </a:r>
            <a:r>
              <a:rPr lang="en-US" altLang="zh-TW" dirty="0"/>
              <a:t> </a:t>
            </a:r>
            <a:r>
              <a:rPr lang="zh-TW" altLang="en-US" dirty="0"/>
              <a:t>單元中一個點與其一跳鄰居之間的關係。</a:t>
            </a:r>
            <a:endParaRPr lang="en-US" altLang="zh-TW" dirty="0"/>
          </a:p>
          <a:p>
            <a:r>
              <a:rPr lang="zh-TW" altLang="en-US" dirty="0"/>
              <a:t>當我們將多個 </a:t>
            </a:r>
            <a:r>
              <a:rPr lang="en-US" altLang="zh-TW" dirty="0" err="1"/>
              <a:t>PointHop</a:t>
            </a:r>
            <a:r>
              <a:rPr lang="en-US" altLang="zh-TW" dirty="0"/>
              <a:t> </a:t>
            </a:r>
            <a:r>
              <a:rPr lang="zh-TW" altLang="en-US" dirty="0"/>
              <a:t>單元級聯時，一個點的屬性會通過迭代地考慮其與一跳鄰居點之間的關係而增長。此外，為了控制與一個點相關聯的屬性向量的快速維度增長，我們</a:t>
            </a:r>
            <a:r>
              <a:rPr lang="zh-TW" altLang="en-US" u="sng" dirty="0"/>
              <a:t>使用 </a:t>
            </a:r>
            <a:r>
              <a:rPr lang="en-US" altLang="zh-TW" u="sng" dirty="0"/>
              <a:t>Saab </a:t>
            </a:r>
            <a:r>
              <a:rPr lang="zh-TW" altLang="en-US" u="sng" dirty="0"/>
              <a:t>變換來減少每個 </a:t>
            </a:r>
            <a:r>
              <a:rPr lang="en-US" altLang="zh-TW" u="sng" dirty="0" err="1"/>
              <a:t>PointHop</a:t>
            </a:r>
            <a:r>
              <a:rPr lang="en-US" altLang="zh-TW" u="sng" dirty="0"/>
              <a:t> </a:t>
            </a:r>
            <a:r>
              <a:rPr lang="zh-TW" altLang="en-US" u="sng" dirty="0"/>
              <a:t>單元中的屬性維度</a:t>
            </a:r>
            <a:r>
              <a:rPr lang="zh-TW" altLang="en-US" dirty="0"/>
              <a:t>。在分類和集成階段，我們將從多個 </a:t>
            </a:r>
            <a:r>
              <a:rPr lang="en-US" altLang="zh-TW" dirty="0" err="1"/>
              <a:t>PointHop</a:t>
            </a:r>
            <a:r>
              <a:rPr lang="en-US" altLang="zh-TW" dirty="0"/>
              <a:t> </a:t>
            </a:r>
            <a:r>
              <a:rPr lang="zh-TW" altLang="en-US" dirty="0"/>
              <a:t>單元獲得的特徵向量輸入分類器，例如</a:t>
            </a:r>
            <a:r>
              <a:rPr lang="zh-TW" altLang="en-US" u="sng" dirty="0"/>
              <a:t>支持向量機 </a:t>
            </a:r>
            <a:r>
              <a:rPr lang="en-US" altLang="zh-TW" u="sng" dirty="0"/>
              <a:t>(SVM) </a:t>
            </a:r>
            <a:r>
              <a:rPr lang="zh-TW" altLang="en-US" u="sng" dirty="0"/>
              <a:t>分類器 </a:t>
            </a:r>
            <a:r>
              <a:rPr lang="en-US" altLang="zh-TW" u="sng" dirty="0"/>
              <a:t>[20] </a:t>
            </a:r>
            <a:r>
              <a:rPr lang="zh-TW" altLang="en-US" u="sng" dirty="0"/>
              <a:t>和隨機森林 </a:t>
            </a:r>
            <a:r>
              <a:rPr lang="en-US" altLang="zh-TW" u="sng" dirty="0"/>
              <a:t>(RF) </a:t>
            </a:r>
            <a:r>
              <a:rPr lang="zh-TW" altLang="en-US" u="sng" dirty="0"/>
              <a:t>分類器 </a:t>
            </a:r>
            <a:r>
              <a:rPr lang="en-US" altLang="zh-TW" dirty="0"/>
              <a:t>[21]</a:t>
            </a:r>
            <a:r>
              <a:rPr lang="zh-TW" altLang="en-US" dirty="0"/>
              <a:t>，以獲得分類結果。此外，我們探索了集成方法來改善最終的分類性能。在 </a:t>
            </a:r>
            <a:r>
              <a:rPr lang="en-US" altLang="zh-TW" dirty="0"/>
              <a:t>ModelNet40 </a:t>
            </a:r>
            <a:r>
              <a:rPr lang="zh-TW" altLang="en-US" dirty="0"/>
              <a:t>數據集上進行了大量實驗，以評估 </a:t>
            </a:r>
            <a:r>
              <a:rPr lang="en-US" altLang="zh-TW" dirty="0" err="1"/>
              <a:t>PointHop</a:t>
            </a:r>
            <a:r>
              <a:rPr lang="en-US" altLang="zh-TW" dirty="0"/>
              <a:t> </a:t>
            </a:r>
            <a:r>
              <a:rPr lang="zh-TW" altLang="en-US" dirty="0"/>
              <a:t>方法的性能。我們還將 </a:t>
            </a:r>
            <a:r>
              <a:rPr lang="en-US" altLang="zh-TW" dirty="0" err="1"/>
              <a:t>PointHop</a:t>
            </a:r>
            <a:r>
              <a:rPr lang="en-US" altLang="zh-TW" dirty="0"/>
              <a:t> </a:t>
            </a:r>
            <a:r>
              <a:rPr lang="zh-TW" altLang="en-US" dirty="0"/>
              <a:t>與最先進的深度學習方法進行了比較。結果表明，在 </a:t>
            </a:r>
            <a:r>
              <a:rPr lang="en-US" altLang="zh-TW" dirty="0"/>
              <a:t>3D </a:t>
            </a:r>
            <a:r>
              <a:rPr lang="zh-TW" altLang="en-US" dirty="0"/>
              <a:t>形狀分類任務上，</a:t>
            </a:r>
            <a:r>
              <a:rPr lang="en-US" altLang="zh-TW" dirty="0" err="1"/>
              <a:t>PointHop</a:t>
            </a:r>
            <a:r>
              <a:rPr lang="en-US" altLang="zh-TW" dirty="0"/>
              <a:t> </a:t>
            </a:r>
            <a:r>
              <a:rPr lang="zh-TW" altLang="en-US" dirty="0"/>
              <a:t>可以以更低的訓練複雜度達到可比較的性能。例如，使用 </a:t>
            </a:r>
            <a:r>
              <a:rPr lang="en-US" altLang="zh-TW" dirty="0"/>
              <a:t>CPU</a:t>
            </a:r>
            <a:r>
              <a:rPr lang="zh-TW" altLang="en-US" dirty="0"/>
              <a:t>，</a:t>
            </a:r>
            <a:r>
              <a:rPr lang="en-US" altLang="zh-TW" dirty="0" err="1"/>
              <a:t>PointHop</a:t>
            </a:r>
            <a:r>
              <a:rPr lang="en-US" altLang="zh-TW" dirty="0"/>
              <a:t> </a:t>
            </a:r>
            <a:r>
              <a:rPr lang="zh-TW" altLang="en-US" dirty="0"/>
              <a:t>的訓練過程少於 </a:t>
            </a:r>
            <a:r>
              <a:rPr lang="en-US" altLang="zh-TW" dirty="0"/>
              <a:t>20 </a:t>
            </a:r>
            <a:r>
              <a:rPr lang="zh-TW" altLang="en-US" dirty="0"/>
              <a:t>分鐘，而深度學習方法的訓練即使使用 </a:t>
            </a:r>
            <a:r>
              <a:rPr lang="en-US" altLang="zh-TW" dirty="0"/>
              <a:t>GPU</a:t>
            </a:r>
            <a:r>
              <a:rPr lang="zh-TW" altLang="en-US" dirty="0"/>
              <a:t>，也需要數小時的時間。本文其餘部分的組織如下。相關工作將在第 </a:t>
            </a:r>
            <a:r>
              <a:rPr lang="en-US" altLang="zh-TW" dirty="0"/>
              <a:t>II </a:t>
            </a:r>
            <a:r>
              <a:rPr lang="zh-TW" altLang="en-US" dirty="0"/>
              <a:t>節中進行回顧。第 </a:t>
            </a:r>
            <a:r>
              <a:rPr lang="en-US" altLang="zh-TW" dirty="0"/>
              <a:t>III </a:t>
            </a:r>
            <a:r>
              <a:rPr lang="zh-TW" altLang="en-US" dirty="0"/>
              <a:t>節介紹了提出的 </a:t>
            </a:r>
            <a:r>
              <a:rPr lang="en-US" altLang="zh-TW" dirty="0" err="1"/>
              <a:t>PointHop</a:t>
            </a:r>
            <a:r>
              <a:rPr lang="en-US" altLang="zh-TW" dirty="0"/>
              <a:t> </a:t>
            </a:r>
            <a:r>
              <a:rPr lang="zh-TW" altLang="en-US" dirty="0"/>
              <a:t>方法的細節。第 </a:t>
            </a:r>
            <a:r>
              <a:rPr lang="en-US" altLang="zh-TW" dirty="0"/>
              <a:t>IV </a:t>
            </a:r>
            <a:r>
              <a:rPr lang="zh-TW" altLang="en-US" dirty="0"/>
              <a:t>節展示了實驗結果。最後，在第 </a:t>
            </a:r>
            <a:r>
              <a:rPr lang="en-US" altLang="zh-TW" dirty="0"/>
              <a:t>V </a:t>
            </a:r>
            <a:r>
              <a:rPr lang="zh-TW" altLang="en-US" dirty="0"/>
              <a:t>節中給出了結論性的評論。</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5</a:t>
            </a:fld>
            <a:endParaRPr lang="zh-TW" altLang="en-US"/>
          </a:p>
        </p:txBody>
      </p:sp>
    </p:spTree>
    <p:extLst>
      <p:ext uri="{BB962C8B-B14F-4D97-AF65-F5344CB8AC3E}">
        <p14:creationId xmlns:p14="http://schemas.microsoft.com/office/powerpoint/2010/main" val="668736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42</a:t>
            </a:fld>
            <a:endParaRPr lang="zh-TW" altLang="en-US"/>
          </a:p>
        </p:txBody>
      </p:sp>
    </p:spTree>
    <p:extLst>
      <p:ext uri="{BB962C8B-B14F-4D97-AF65-F5344CB8AC3E}">
        <p14:creationId xmlns:p14="http://schemas.microsoft.com/office/powerpoint/2010/main" val="959317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 prior study of few-shot point cloud semantic segmentation</a:t>
            </a:r>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43</a:t>
            </a:fld>
            <a:endParaRPr lang="zh-TW" altLang="en-US"/>
          </a:p>
        </p:txBody>
      </p:sp>
    </p:spTree>
    <p:extLst>
      <p:ext uri="{BB962C8B-B14F-4D97-AF65-F5344CB8AC3E}">
        <p14:creationId xmlns:p14="http://schemas.microsoft.com/office/powerpoint/2010/main" val="3243591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每類別</a:t>
            </a:r>
            <a:r>
              <a:rPr lang="en-US" altLang="zh-TW" dirty="0"/>
              <a:t>2</a:t>
            </a:r>
            <a:r>
              <a:rPr lang="zh-TW" altLang="en-US" dirty="0"/>
              <a:t>個樣本比每類別</a:t>
            </a:r>
            <a:r>
              <a:rPr lang="en-US" altLang="zh-TW" dirty="0"/>
              <a:t>1</a:t>
            </a:r>
            <a:r>
              <a:rPr lang="zh-TW" altLang="en-US" dirty="0"/>
              <a:t>個樣本更易預測 樣本越多預測越容易 </a:t>
            </a:r>
            <a:endParaRPr lang="en-US" altLang="zh-TW" dirty="0"/>
          </a:p>
          <a:p>
            <a:r>
              <a:rPr lang="en-US" altLang="zh-TW" dirty="0"/>
              <a:t>K</a:t>
            </a:r>
            <a:r>
              <a:rPr lang="zh-TW" altLang="en-US" dirty="0"/>
              <a:t> </a:t>
            </a:r>
            <a:r>
              <a:rPr lang="en-US" altLang="zh-TW" dirty="0"/>
              <a:t>shot </a:t>
            </a:r>
            <a:r>
              <a:rPr lang="zh-TW" altLang="en-US" dirty="0"/>
              <a:t>每類別樣本越多預測越容易 </a:t>
            </a:r>
            <a:endParaRPr lang="en-US" altLang="zh-TW" dirty="0"/>
          </a:p>
          <a:p>
            <a:r>
              <a:rPr lang="en-US" altLang="zh-TW" dirty="0"/>
              <a:t>3</a:t>
            </a:r>
            <a:r>
              <a:rPr lang="zh-TW" altLang="en-US" dirty="0"/>
              <a:t> </a:t>
            </a:r>
            <a:r>
              <a:rPr lang="en-US" altLang="zh-TW" dirty="0"/>
              <a:t>way </a:t>
            </a:r>
            <a:r>
              <a:rPr lang="zh-TW" altLang="en-US" dirty="0"/>
              <a:t>難於 </a:t>
            </a:r>
            <a:r>
              <a:rPr lang="en-US" altLang="zh-TW" dirty="0"/>
              <a:t>2</a:t>
            </a:r>
            <a:r>
              <a:rPr lang="zh-TW" altLang="en-US" dirty="0"/>
              <a:t> </a:t>
            </a:r>
            <a:r>
              <a:rPr lang="en-US" altLang="zh-TW" dirty="0"/>
              <a:t>way </a:t>
            </a:r>
            <a:r>
              <a:rPr lang="zh-TW" altLang="en-US" dirty="0"/>
              <a:t>類別數越多，準確率下降，因 </a:t>
            </a:r>
            <a:r>
              <a:rPr lang="en-US" altLang="zh-TW" dirty="0"/>
              <a:t>3</a:t>
            </a:r>
            <a:r>
              <a:rPr lang="zh-TW" altLang="en-US" dirty="0"/>
              <a:t>選</a:t>
            </a:r>
            <a:r>
              <a:rPr lang="en-US" altLang="zh-TW" dirty="0"/>
              <a:t>1 </a:t>
            </a:r>
            <a:r>
              <a:rPr lang="zh-TW" altLang="en-US" dirty="0"/>
              <a:t>難於 </a:t>
            </a:r>
            <a:r>
              <a:rPr lang="en-US" altLang="zh-TW" dirty="0"/>
              <a:t>2</a:t>
            </a:r>
            <a:r>
              <a:rPr lang="zh-TW" altLang="en-US" dirty="0"/>
              <a:t>選</a:t>
            </a:r>
            <a:r>
              <a:rPr lang="en-US" altLang="zh-TW" dirty="0"/>
              <a:t>1</a:t>
            </a:r>
          </a:p>
          <a:p>
            <a:r>
              <a:rPr lang="en-US" altLang="zh-TW" dirty="0" err="1"/>
              <a:t>AttProtoNet</a:t>
            </a:r>
            <a:r>
              <a:rPr lang="en-US" altLang="zh-TW" dirty="0"/>
              <a:t> shows the contribution of our proposed multi-prototype </a:t>
            </a:r>
            <a:r>
              <a:rPr lang="en-US" altLang="zh-TW" dirty="0" err="1"/>
              <a:t>transductive</a:t>
            </a:r>
            <a:r>
              <a:rPr lang="en-US" altLang="zh-TW" dirty="0"/>
              <a:t> inference mechanism</a:t>
            </a:r>
          </a:p>
          <a:p>
            <a:endParaRPr lang="en-US" altLang="zh-TW" dirty="0"/>
          </a:p>
          <a:p>
            <a:r>
              <a:rPr lang="en-US" altLang="zh-TW" dirty="0"/>
              <a:t>MPTI clearly outperforms </a:t>
            </a:r>
            <a:r>
              <a:rPr lang="en-US" altLang="zh-TW" dirty="0" err="1"/>
              <a:t>ProtoNet</a:t>
            </a:r>
            <a:r>
              <a:rPr lang="en-US" altLang="zh-TW" dirty="0"/>
              <a:t> under the one-shot settings, but loses the gain under five shots. This is probably due to the naive multi-prototype generation of MPTI made it difficult to extract accurate multi-prototypes for a large number of support points if the </a:t>
            </a:r>
            <a:r>
              <a:rPr lang="en-US" altLang="zh-TW" u="sng" dirty="0"/>
              <a:t>embedding space is not learned well</a:t>
            </a:r>
            <a:r>
              <a:rPr lang="en-US" altLang="zh-TW" dirty="0"/>
              <a:t>. This phenomenon also indicates the </a:t>
            </a:r>
            <a:r>
              <a:rPr lang="en-US" altLang="zh-TW" u="sng" dirty="0"/>
              <a:t>importance of incorporating the self-attention network</a:t>
            </a:r>
            <a:r>
              <a:rPr lang="en-US" altLang="zh-TW" dirty="0"/>
              <a:t>, which </a:t>
            </a:r>
            <a:r>
              <a:rPr lang="en-US" altLang="zh-TW" u="sng" dirty="0">
                <a:solidFill>
                  <a:srgbClr val="FF0000"/>
                </a:solidFill>
              </a:rPr>
              <a:t>helps in learning a more representative embedding space</a:t>
            </a:r>
            <a:r>
              <a:rPr lang="en-US" altLang="zh-TW" dirty="0"/>
              <a:t>.</a:t>
            </a:r>
          </a:p>
          <a:p>
            <a:endParaRPr lang="en-US" altLang="zh-TW" dirty="0"/>
          </a:p>
          <a:p>
            <a:r>
              <a:rPr lang="zh-TW" altLang="en-US" sz="1200" b="1" dirty="0">
                <a:solidFill>
                  <a:schemeClr val="bg1"/>
                </a:solidFill>
              </a:rPr>
              <a:t>Fine-tune（FT）：</a:t>
            </a:r>
            <a:endParaRPr lang="en-US" altLang="zh-TW" sz="1200" b="1" dirty="0">
              <a:solidFill>
                <a:schemeClr val="bg1"/>
              </a:solidFill>
            </a:endParaRPr>
          </a:p>
          <a:p>
            <a:r>
              <a:rPr lang="zh-TW" altLang="en-US" sz="1200" dirty="0">
                <a:solidFill>
                  <a:schemeClr val="bg1"/>
                </a:solidFill>
              </a:rPr>
              <a:t>把預訓練的分割網絡作為baseline的骨幹。從support set中採樣進行fine-tune，然後再query set上測試。為避免過擬合，只fine-tune最後三個MLP層。</a:t>
            </a:r>
            <a:endParaRPr lang="en-US" altLang="zh-TW" sz="1200" dirty="0">
              <a:solidFill>
                <a:schemeClr val="bg1"/>
              </a:solidFill>
            </a:endParaRPr>
          </a:p>
          <a:p>
            <a:endParaRPr lang="en-US" altLang="zh-TW" sz="1200" dirty="0">
              <a:solidFill>
                <a:schemeClr val="bg1"/>
              </a:solidFill>
            </a:endParaRPr>
          </a:p>
          <a:p>
            <a:r>
              <a:rPr lang="zh-TW" altLang="en-US" sz="1200" b="1" dirty="0">
                <a:solidFill>
                  <a:schemeClr val="bg1"/>
                </a:solidFill>
              </a:rPr>
              <a:t>原型網絡（ProtoNet）：</a:t>
            </a:r>
            <a:endParaRPr lang="en-US" altLang="zh-TW" sz="1200" b="1" dirty="0">
              <a:solidFill>
                <a:schemeClr val="bg1"/>
              </a:solidFill>
            </a:endParaRPr>
          </a:p>
          <a:p>
            <a:r>
              <a:rPr lang="zh-TW" altLang="en-US" sz="1200" dirty="0">
                <a:solidFill>
                  <a:schemeClr val="bg1"/>
                </a:solidFill>
              </a:rPr>
              <a:t>整體與本文使用的embedding network相同，區別在於SAN被替換成一個線性映射，且每個類別只有</a:t>
            </a:r>
            <a:r>
              <a:rPr lang="zh-TW" altLang="en-US" sz="1200" u="sng" dirty="0">
                <a:solidFill>
                  <a:schemeClr val="bg1"/>
                </a:solidFill>
              </a:rPr>
              <a:t>一個</a:t>
            </a:r>
            <a:r>
              <a:rPr lang="zh-TW" altLang="en-US" sz="1200" dirty="0">
                <a:solidFill>
                  <a:schemeClr val="bg1"/>
                </a:solidFill>
              </a:rPr>
              <a:t>原型。</a:t>
            </a:r>
            <a:endParaRPr lang="en-US" altLang="zh-TW" sz="1200" dirty="0">
              <a:solidFill>
                <a:schemeClr val="bg1"/>
              </a:solidFill>
            </a:endParaRPr>
          </a:p>
          <a:p>
            <a:endParaRPr lang="en-US" altLang="zh-TW" sz="1200" b="1" dirty="0">
              <a:solidFill>
                <a:schemeClr val="bg1"/>
              </a:solidFill>
            </a:endParaRPr>
          </a:p>
          <a:p>
            <a:r>
              <a:rPr lang="zh-TW" altLang="en-US" sz="1200" b="1" dirty="0">
                <a:solidFill>
                  <a:schemeClr val="bg1"/>
                </a:solidFill>
              </a:rPr>
              <a:t>添加attention的原型網絡（AttProtoNet）： </a:t>
            </a:r>
            <a:endParaRPr lang="en-US" altLang="zh-TW" sz="1200" b="1" dirty="0">
              <a:solidFill>
                <a:schemeClr val="bg1"/>
              </a:solidFill>
            </a:endParaRPr>
          </a:p>
          <a:p>
            <a:r>
              <a:rPr lang="zh-TW" altLang="en-US" sz="1200" dirty="0">
                <a:solidFill>
                  <a:schemeClr val="bg1"/>
                </a:solidFill>
              </a:rPr>
              <a:t>與本文使用的embedding network相同加入 </a:t>
            </a:r>
            <a:r>
              <a:rPr lang="en-US" altLang="zh-TW" sz="1200" dirty="0">
                <a:solidFill>
                  <a:schemeClr val="bg1"/>
                </a:solidFill>
              </a:rPr>
              <a:t>self-attention mechanism</a:t>
            </a:r>
            <a:r>
              <a:rPr lang="zh-TW" altLang="en-US" sz="1200" dirty="0">
                <a:solidFill>
                  <a:schemeClr val="bg1"/>
                </a:solidFill>
              </a:rPr>
              <a:t>。</a:t>
            </a:r>
            <a:endParaRPr lang="en-US" altLang="zh-TW" sz="1200" dirty="0">
              <a:solidFill>
                <a:schemeClr val="bg1"/>
              </a:solidFill>
            </a:endParaRPr>
          </a:p>
          <a:p>
            <a:endParaRPr lang="en-US" altLang="zh-TW" sz="1200" dirty="0">
              <a:solidFill>
                <a:schemeClr val="bg1"/>
              </a:solidFill>
            </a:endParaRPr>
          </a:p>
          <a:p>
            <a:r>
              <a:rPr lang="zh-TW" altLang="en-US" sz="1200" b="1" dirty="0">
                <a:solidFill>
                  <a:schemeClr val="bg1"/>
                </a:solidFill>
              </a:rPr>
              <a:t>多原型轉導推斷（MPTI）： </a:t>
            </a:r>
            <a:endParaRPr lang="en-US" altLang="zh-TW" sz="1200" b="1" dirty="0">
              <a:solidFill>
                <a:schemeClr val="bg1"/>
              </a:solidFill>
            </a:endParaRPr>
          </a:p>
          <a:p>
            <a:r>
              <a:rPr lang="zh-TW" altLang="en-US" sz="1200" dirty="0">
                <a:solidFill>
                  <a:schemeClr val="bg1"/>
                </a:solidFill>
              </a:rPr>
              <a:t>整體與本文使用的network相同，區別在於SAN被替換成一個線性映射。</a:t>
            </a:r>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44</a:t>
            </a:fld>
            <a:endParaRPr lang="zh-TW" altLang="en-US"/>
          </a:p>
        </p:txBody>
      </p:sp>
    </p:spTree>
    <p:extLst>
      <p:ext uri="{BB962C8B-B14F-4D97-AF65-F5344CB8AC3E}">
        <p14:creationId xmlns:p14="http://schemas.microsoft.com/office/powerpoint/2010/main" val="1301346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4D4D4D"/>
                </a:solidFill>
                <a:effectLst/>
                <a:latin typeface="-apple-system"/>
              </a:rPr>
              <a:t>多層特徵的消融實驗</a:t>
            </a:r>
            <a:br>
              <a:rPr lang="en-US" altLang="zh-TW" b="1" i="0" dirty="0">
                <a:solidFill>
                  <a:srgbClr val="4D4D4D"/>
                </a:solidFill>
                <a:effectLst/>
                <a:latin typeface="-apple-system"/>
              </a:rPr>
            </a:br>
            <a:endParaRPr lang="en-US" altLang="zh-TW" b="0" i="0" dirty="0">
              <a:solidFill>
                <a:srgbClr val="4D4D4D"/>
              </a:solidFill>
              <a:effectLst/>
              <a:latin typeface="-apple-system"/>
            </a:endParaRPr>
          </a:p>
          <a:p>
            <a:r>
              <a:rPr lang="zh-TW" altLang="en-US" b="0" i="0" dirty="0">
                <a:solidFill>
                  <a:srgbClr val="4D4D4D"/>
                </a:solidFill>
                <a:effectLst/>
                <a:latin typeface="-apple-system"/>
              </a:rPr>
              <a:t>不同特徵對性能的貢獻程度。顯然，相比於局部幾何特徵，全局語義特徵和度量自適應特徵對性能的影響更大。</a:t>
            </a:r>
            <a:endParaRPr lang="en-US" altLang="zh-TW" b="0" i="0" dirty="0">
              <a:solidFill>
                <a:srgbClr val="4D4D4D"/>
              </a:solidFill>
              <a:effectLst/>
              <a:latin typeface="-apple-system"/>
            </a:endParaRPr>
          </a:p>
          <a:p>
            <a:r>
              <a:rPr lang="zh-TW" altLang="en-US" dirty="0"/>
              <a:t>原因 </a:t>
            </a:r>
            <a:r>
              <a:rPr lang="en-US" altLang="zh-TW" dirty="0"/>
              <a:t>embedding space are supposed to be semantic</a:t>
            </a:r>
          </a:p>
          <a:p>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45</a:t>
            </a:fld>
            <a:endParaRPr lang="zh-TW" altLang="en-US"/>
          </a:p>
        </p:txBody>
      </p:sp>
    </p:spTree>
    <p:extLst>
      <p:ext uri="{BB962C8B-B14F-4D97-AF65-F5344CB8AC3E}">
        <p14:creationId xmlns:p14="http://schemas.microsoft.com/office/powerpoint/2010/main" val="794002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4D4D4D"/>
                </a:solidFill>
                <a:effectLst/>
                <a:latin typeface="-apple-system"/>
              </a:rPr>
              <a:t>超參數的影響</a:t>
            </a:r>
            <a:r>
              <a:rPr lang="zh-TW" altLang="en-US" b="0" i="0" dirty="0">
                <a:solidFill>
                  <a:srgbClr val="4D4D4D"/>
                </a:solidFill>
                <a:effectLst/>
                <a:latin typeface="-apple-system"/>
              </a:rPr>
              <a:t>。</a:t>
            </a:r>
            <a:endParaRPr lang="en-US" altLang="zh-TW" b="0" i="0" dirty="0">
              <a:solidFill>
                <a:srgbClr val="4D4D4D"/>
              </a:solidFill>
              <a:effectLst/>
              <a:latin typeface="-apple-system"/>
            </a:endParaRPr>
          </a:p>
          <a:p>
            <a:endParaRPr lang="en-US" altLang="zh-TW" b="0" i="0" dirty="0">
              <a:solidFill>
                <a:srgbClr val="4D4D4D"/>
              </a:solidFill>
              <a:effectLst/>
              <a:latin typeface="-apple-system"/>
            </a:endParaRPr>
          </a:p>
          <a:p>
            <a:r>
              <a:rPr lang="en-US" altLang="zh-TW" dirty="0"/>
              <a:t>(a), increasing the</a:t>
            </a:r>
            <a:r>
              <a:rPr lang="zh-TW" altLang="en-US" dirty="0"/>
              <a:t> </a:t>
            </a:r>
            <a:r>
              <a:rPr lang="en-US" altLang="zh-TW" dirty="0"/>
              <a:t>number of prototypes per class n can achieve better results,</a:t>
            </a:r>
          </a:p>
          <a:p>
            <a:r>
              <a:rPr lang="en-US" altLang="zh-TW" dirty="0"/>
              <a:t>but overly large n can lead to the over-fitting problem and</a:t>
            </a:r>
            <a:r>
              <a:rPr lang="zh-TW" altLang="en-US" dirty="0"/>
              <a:t> </a:t>
            </a:r>
            <a:r>
              <a:rPr lang="en-US" altLang="zh-TW" dirty="0"/>
              <a:t>cause adverse impact on the performance</a:t>
            </a:r>
          </a:p>
          <a:p>
            <a:endParaRPr lang="en-US" altLang="zh-TW" dirty="0"/>
          </a:p>
          <a:p>
            <a:r>
              <a:rPr lang="en-US" altLang="zh-TW" dirty="0"/>
              <a:t>(b) k = 200 gives the best result on both datasets. </a:t>
            </a:r>
          </a:p>
          <a:p>
            <a:endParaRPr lang="en-US" altLang="zh-TW" dirty="0"/>
          </a:p>
          <a:p>
            <a:r>
              <a:rPr lang="en-US" altLang="zh-TW" dirty="0"/>
              <a:t>(c) As reported in [13, 25], </a:t>
            </a:r>
            <a:r>
              <a:rPr lang="en-US" altLang="zh-TW" u="sng" dirty="0"/>
              <a:t>σ in the Gaussian similarity function used in the construction of the affinity matrix</a:t>
            </a:r>
            <a:r>
              <a:rPr lang="en-US" altLang="zh-TW" dirty="0"/>
              <a:t> (see Eq. 3) </a:t>
            </a:r>
            <a:r>
              <a:rPr lang="en-US" altLang="zh-TW" u="sng" dirty="0"/>
              <a:t>plays a role in the performance of label propagation</a:t>
            </a:r>
            <a:r>
              <a:rPr lang="en-US" altLang="zh-TW" dirty="0"/>
              <a:t>. We empirically find that σ in different datasets has different optimal values. Specifically, </a:t>
            </a:r>
            <a:r>
              <a:rPr lang="en-US" altLang="zh-TW" u="sng" dirty="0"/>
              <a:t>σ = 1 on S3DIS and σ = 5 on </a:t>
            </a:r>
            <a:r>
              <a:rPr lang="en-US" altLang="zh-TW" u="sng" dirty="0" err="1"/>
              <a:t>ScanNet</a:t>
            </a:r>
            <a:r>
              <a:rPr lang="en-US" altLang="zh-TW" u="sng" dirty="0"/>
              <a:t> </a:t>
            </a:r>
            <a:r>
              <a:rPr lang="en-US" altLang="zh-TW" dirty="0"/>
              <a:t>enable us to achieve the best performance, respectively</a:t>
            </a:r>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46</a:t>
            </a:fld>
            <a:endParaRPr lang="zh-TW" altLang="en-US"/>
          </a:p>
        </p:txBody>
      </p:sp>
    </p:spTree>
    <p:extLst>
      <p:ext uri="{BB962C8B-B14F-4D97-AF65-F5344CB8AC3E}">
        <p14:creationId xmlns:p14="http://schemas.microsoft.com/office/powerpoint/2010/main" val="3261820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contrast to the S3DIS dataset, the </a:t>
            </a:r>
            <a:r>
              <a:rPr lang="en-US" altLang="zh-TW" dirty="0" err="1"/>
              <a:t>ScanNet</a:t>
            </a:r>
            <a:r>
              <a:rPr lang="en-US" altLang="zh-TW" dirty="0"/>
              <a:t> dataset contains more diverse room types</a:t>
            </a:r>
          </a:p>
          <a:p>
            <a:endParaRPr lang="en-US" altLang="zh-TW" dirty="0"/>
          </a:p>
          <a:p>
            <a:r>
              <a:rPr lang="zh-TW" altLang="en-US" dirty="0"/>
              <a:t>我們提出的方法能夠正確分割這些新的大部分語義類房間類型，而 </a:t>
            </a:r>
            <a:r>
              <a:rPr lang="en-US" altLang="zh-TW" dirty="0" err="1"/>
              <a:t>ProtoNet</a:t>
            </a:r>
            <a:r>
              <a:rPr lang="en-US" altLang="zh-TW" dirty="0"/>
              <a:t> </a:t>
            </a:r>
            <a:r>
              <a:rPr lang="zh-TW" altLang="en-US" dirty="0"/>
              <a:t>的分割結果不將背景類與語義類混合在一起。我們相信我們正確的細分是結果集成注意力感知特徵嵌入和多原型轉導推理，這有助於相鄰點之間的平滑度和區別不同語義類之間。</a:t>
            </a:r>
            <a:endParaRPr lang="en-US" altLang="zh-TW" dirty="0"/>
          </a:p>
          <a:p>
            <a:r>
              <a:rPr lang="en-US" altLang="zh-TW" dirty="0"/>
              <a:t>Our proposed method is able to</a:t>
            </a:r>
            <a:r>
              <a:rPr lang="zh-TW" altLang="en-US" dirty="0"/>
              <a:t> </a:t>
            </a:r>
            <a:r>
              <a:rPr lang="en-US" altLang="zh-TW" dirty="0"/>
              <a:t>correctly segment most of semantic classes within these new</a:t>
            </a:r>
            <a:r>
              <a:rPr lang="zh-TW" altLang="en-US" dirty="0"/>
              <a:t> </a:t>
            </a:r>
            <a:r>
              <a:rPr lang="en-US" altLang="zh-TW" dirty="0"/>
              <a:t>room types, while </a:t>
            </a:r>
            <a:r>
              <a:rPr lang="en-US" altLang="zh-TW" dirty="0" err="1"/>
              <a:t>ProtoNet</a:t>
            </a:r>
            <a:r>
              <a:rPr lang="en-US" altLang="zh-TW" dirty="0"/>
              <a:t> gives poor segmentation results</a:t>
            </a:r>
            <a:r>
              <a:rPr lang="zh-TW" altLang="en-US" dirty="0"/>
              <a:t> </a:t>
            </a:r>
            <a:r>
              <a:rPr lang="en-US" altLang="zh-TW" dirty="0"/>
              <a:t>that mix the background class with the semantic classes.</a:t>
            </a:r>
          </a:p>
          <a:p>
            <a:r>
              <a:rPr lang="en-US" altLang="zh-TW" dirty="0"/>
              <a:t>We believe that our correct segmentations are consequences</a:t>
            </a:r>
            <a:r>
              <a:rPr lang="zh-TW" altLang="en-US" dirty="0"/>
              <a:t> </a:t>
            </a:r>
            <a:r>
              <a:rPr lang="en-US" altLang="zh-TW" dirty="0"/>
              <a:t>of integrating the attention-aware feature embedding and</a:t>
            </a:r>
            <a:r>
              <a:rPr lang="zh-TW" altLang="en-US" dirty="0"/>
              <a:t> </a:t>
            </a:r>
            <a:r>
              <a:rPr lang="en-US" altLang="zh-TW" dirty="0"/>
              <a:t>multi-prototype </a:t>
            </a:r>
            <a:r>
              <a:rPr lang="en-US" altLang="zh-TW" dirty="0" err="1"/>
              <a:t>transductive</a:t>
            </a:r>
            <a:r>
              <a:rPr lang="en-US" altLang="zh-TW" dirty="0"/>
              <a:t> inference, which facilitates the</a:t>
            </a:r>
            <a:r>
              <a:rPr lang="zh-TW" altLang="en-US" dirty="0"/>
              <a:t> </a:t>
            </a:r>
            <a:r>
              <a:rPr lang="en-US" altLang="zh-TW" dirty="0"/>
              <a:t>smoothness among neighboring points and the distinction</a:t>
            </a:r>
            <a:r>
              <a:rPr lang="zh-TW" altLang="en-US" dirty="0"/>
              <a:t> </a:t>
            </a:r>
            <a:r>
              <a:rPr lang="en-US" altLang="zh-TW" dirty="0"/>
              <a:t>between different semantic classes.</a:t>
            </a:r>
            <a:endParaRPr lang="zh-TW" altLang="en-US" dirty="0"/>
          </a:p>
        </p:txBody>
      </p:sp>
      <p:sp>
        <p:nvSpPr>
          <p:cNvPr id="4" name="投影片編號版面配置區 3"/>
          <p:cNvSpPr>
            <a:spLocks noGrp="1"/>
          </p:cNvSpPr>
          <p:nvPr>
            <p:ph type="sldNum" sz="quarter" idx="5"/>
          </p:nvPr>
        </p:nvSpPr>
        <p:spPr/>
        <p:txBody>
          <a:bodyPr/>
          <a:lstStyle/>
          <a:p>
            <a:fld id="{2911240C-9642-49CC-BA9E-815B6765D141}" type="slidenum">
              <a:rPr lang="zh-TW" altLang="en-US" smtClean="0"/>
              <a:t>47</a:t>
            </a:fld>
            <a:endParaRPr lang="zh-TW" altLang="en-US"/>
          </a:p>
        </p:txBody>
      </p:sp>
    </p:spTree>
    <p:extLst>
      <p:ext uri="{BB962C8B-B14F-4D97-AF65-F5344CB8AC3E}">
        <p14:creationId xmlns:p14="http://schemas.microsoft.com/office/powerpoint/2010/main" val="2202404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TW" altLang="en-US" dirty="0"/>
              <a:t>本文研究了未探索但重要的少量樣本點雲語義分割問題。</a:t>
            </a:r>
            <a:endParaRPr lang="en-US" altLang="zh-TW" dirty="0"/>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zh-TW" altLang="en-US" dirty="0"/>
              <a:t>我們提出了一個新的解決方案：注意力感知多原型</a:t>
            </a:r>
            <a:endParaRPr lang="en-US" altLang="zh-TW" dirty="0"/>
          </a:p>
          <a:p>
            <a:pPr marL="171450" indent="-171450">
              <a:buFont typeface="Arial" panose="020B0604020202020204" pitchFamily="34" charset="0"/>
              <a:buChar char="•"/>
            </a:pPr>
            <a:r>
              <a:rPr lang="zh-TW" altLang="en-US" dirty="0"/>
              <a:t>提供了幾個關於少樣本 </a:t>
            </a:r>
            <a:r>
              <a:rPr lang="en-US" altLang="zh-TW" dirty="0"/>
              <a:t>3D </a:t>
            </a:r>
            <a:r>
              <a:rPr lang="zh-TW" altLang="en-US" dirty="0"/>
              <a:t>點的關鍵見解點雲語義分割。 </a:t>
            </a:r>
            <a:endParaRPr lang="en-US" altLang="zh-TW" dirty="0"/>
          </a:p>
          <a:p>
            <a:pPr marL="171450" indent="-171450">
              <a:buFont typeface="Arial" panose="020B0604020202020204" pitchFamily="34" charset="0"/>
              <a:buChar char="•"/>
            </a:pPr>
            <a:r>
              <a:rPr lang="en-US" altLang="zh-TW" dirty="0"/>
              <a:t>(1)</a:t>
            </a:r>
            <a:r>
              <a:rPr lang="zh-TW" altLang="en-US" dirty="0"/>
              <a:t> 學習 編碼幾</a:t>
            </a:r>
            <a:r>
              <a:rPr lang="zh-TW" altLang="en-US"/>
              <a:t>何 和 語義</a:t>
            </a:r>
            <a:r>
              <a:rPr lang="zh-TW" altLang="en-US" dirty="0"/>
              <a:t>上下文 的判別特徵是基於度量的少樣本點的核心雲語義分割方法。</a:t>
            </a:r>
            <a:endParaRPr lang="en-US" altLang="zh-TW" dirty="0"/>
          </a:p>
          <a:p>
            <a:pPr marL="171450" indent="-171450">
              <a:buFont typeface="Arial" panose="020B0604020202020204" pitchFamily="34" charset="0"/>
              <a:buChar char="•"/>
            </a:pPr>
            <a:r>
              <a:rPr lang="en-US" altLang="zh-TW" dirty="0"/>
              <a:t>(2)</a:t>
            </a:r>
            <a:r>
              <a:rPr lang="zh-TW" altLang="en-US" dirty="0"/>
              <a:t> 數據</a:t>
            </a:r>
            <a:r>
              <a:rPr lang="en-US" altLang="zh-TW" dirty="0"/>
              <a:t>3D</a:t>
            </a:r>
            <a:r>
              <a:rPr lang="zh-TW" altLang="en-US" dirty="0"/>
              <a:t>點雲的分佈很複雜，不能通過單模態（</a:t>
            </a:r>
            <a:r>
              <a:rPr lang="en-US" altLang="zh-TW" dirty="0" err="1"/>
              <a:t>uni</a:t>
            </a:r>
            <a:r>
              <a:rPr lang="en-US" altLang="zh-TW" dirty="0"/>
              <a:t>-modal</a:t>
            </a:r>
            <a:r>
              <a:rPr lang="zh-TW" altLang="en-US" dirty="0"/>
              <a:t>）</a:t>
            </a:r>
            <a:r>
              <a:rPr lang="en-US" altLang="zh-TW" dirty="0"/>
              <a:t> </a:t>
            </a:r>
            <a:r>
              <a:rPr lang="zh-TW" altLang="en-US" dirty="0"/>
              <a:t>分佈充分建模。 </a:t>
            </a:r>
            <a:endParaRPr lang="en-US" altLang="zh-TW" dirty="0"/>
          </a:p>
          <a:p>
            <a:pPr marL="171450" indent="-171450">
              <a:buFont typeface="Arial" panose="020B0604020202020204" pitchFamily="34" charset="0"/>
              <a:buChar char="•"/>
            </a:pPr>
            <a:r>
              <a:rPr lang="en-US" altLang="zh-TW" dirty="0"/>
              <a:t>(3)</a:t>
            </a:r>
            <a:r>
              <a:rPr lang="zh-TW" altLang="en-US" dirty="0"/>
              <a:t> 在嵌入中利用內在關係點雲分割任務需要空間。 </a:t>
            </a:r>
            <a:endParaRPr lang="en-US" altLang="zh-TW" dirty="0"/>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zh-TW" altLang="en-US" dirty="0"/>
              <a:t>未來的工作可以研究多原型的自適應生成，以有效地推斷基於原型的數量關於數據的複雜性。</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48</a:t>
            </a:fld>
            <a:endParaRPr lang="zh-TW" altLang="en-US"/>
          </a:p>
        </p:txBody>
      </p:sp>
    </p:spTree>
    <p:extLst>
      <p:ext uri="{BB962C8B-B14F-4D97-AF65-F5344CB8AC3E}">
        <p14:creationId xmlns:p14="http://schemas.microsoft.com/office/powerpoint/2010/main" val="288162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UcPeriod"/>
            </a:pPr>
            <a:r>
              <a:rPr lang="zh-TW" altLang="en-US" dirty="0"/>
              <a:t>前饋式設計的捲積神經網絡（</a:t>
            </a:r>
            <a:r>
              <a:rPr lang="en-US" altLang="zh-TW" dirty="0"/>
              <a:t>FF-CNNs</a:t>
            </a:r>
            <a:r>
              <a:rPr lang="zh-TW" altLang="en-US" dirty="0"/>
              <a:t>）深度學習是一種黑匣子工具，其訓練成本非常高。在過去的五年裡，南加州大學的</a:t>
            </a:r>
            <a:r>
              <a:rPr lang="en-US" altLang="zh-TW" dirty="0" err="1"/>
              <a:t>Kuo</a:t>
            </a:r>
            <a:r>
              <a:rPr lang="zh-TW" altLang="en-US" dirty="0"/>
              <a:t>教授和他的學生進行了一系列研究，包括</a:t>
            </a:r>
            <a:r>
              <a:rPr lang="en-US" altLang="zh-TW" dirty="0"/>
              <a:t>[22]</a:t>
            </a:r>
            <a:r>
              <a:rPr lang="zh-TW" altLang="en-US" dirty="0"/>
              <a:t>、</a:t>
            </a:r>
            <a:r>
              <a:rPr lang="en-US" altLang="zh-TW" dirty="0"/>
              <a:t>[23]</a:t>
            </a:r>
            <a:r>
              <a:rPr lang="zh-TW" altLang="en-US" dirty="0"/>
              <a:t>、</a:t>
            </a:r>
            <a:r>
              <a:rPr lang="en-US" altLang="zh-TW" dirty="0"/>
              <a:t>[24]</a:t>
            </a:r>
            <a:r>
              <a:rPr lang="zh-TW" altLang="en-US" dirty="0"/>
              <a:t>、</a:t>
            </a:r>
            <a:r>
              <a:rPr lang="en-US" altLang="zh-TW" dirty="0"/>
              <a:t>[25]</a:t>
            </a:r>
            <a:r>
              <a:rPr lang="zh-TW" altLang="en-US" dirty="0"/>
              <a:t>、</a:t>
            </a:r>
            <a:r>
              <a:rPr lang="en-US" altLang="zh-TW" dirty="0"/>
              <a:t>[26]</a:t>
            </a:r>
            <a:r>
              <a:rPr lang="zh-TW" altLang="en-US" dirty="0"/>
              <a:t>和</a:t>
            </a:r>
            <a:r>
              <a:rPr lang="en-US" altLang="zh-TW" dirty="0"/>
              <a:t>[27]</a:t>
            </a:r>
            <a:r>
              <a:rPr lang="zh-TW" altLang="en-US" dirty="0"/>
              <a:t>。這些先前的研究為本文奠定了基礎。具體而言，</a:t>
            </a:r>
            <a:r>
              <a:rPr lang="en-US" altLang="zh-TW" dirty="0" err="1"/>
              <a:t>Kuo</a:t>
            </a:r>
            <a:r>
              <a:rPr lang="zh-TW" altLang="en-US" dirty="0"/>
              <a:t>在</a:t>
            </a:r>
            <a:r>
              <a:rPr lang="en-US" altLang="zh-TW" dirty="0"/>
              <a:t>[22]</a:t>
            </a:r>
            <a:r>
              <a:rPr lang="zh-TW" altLang="en-US" dirty="0"/>
              <a:t>中指出了</a:t>
            </a:r>
            <a:r>
              <a:rPr lang="en-US" altLang="zh-TW" dirty="0"/>
              <a:t>CNN</a:t>
            </a:r>
            <a:r>
              <a:rPr lang="zh-TW" altLang="en-US" dirty="0"/>
              <a:t>中隱藏層級聯產生的符號混淆問題，並提出了需要非線性激活來消除這個問題的觀點。此外，</a:t>
            </a:r>
            <a:r>
              <a:rPr lang="en-US" altLang="zh-TW" dirty="0" err="1"/>
              <a:t>Kuo</a:t>
            </a:r>
            <a:r>
              <a:rPr lang="zh-TW" altLang="en-US" dirty="0"/>
              <a:t>在</a:t>
            </a:r>
            <a:r>
              <a:rPr lang="en-US" altLang="zh-TW" dirty="0"/>
              <a:t>[25]</a:t>
            </a:r>
            <a:r>
              <a:rPr lang="zh-TW" altLang="en-US" dirty="0"/>
              <a:t>中解釋了所有捲積層中的濾波器形成了一個子空間，因此每個卷積層對應於對輸入的子空間逼近。然而，由於存在非線性激活，子空間逼近的分析仍然很複雜。需要用其他方法解決符號混淆問題。為了同時實現避免符號混淆和完全保留濾波器張成的子空間兩個目標，提出了</a:t>
            </a:r>
            <a:r>
              <a:rPr lang="en-US" altLang="zh-TW" dirty="0" err="1"/>
              <a:t>Saak</a:t>
            </a:r>
            <a:r>
              <a:rPr lang="zh-TW" altLang="en-US" dirty="0"/>
              <a:t>變換</a:t>
            </a:r>
            <a:r>
              <a:rPr lang="en-US" altLang="zh-TW" dirty="0"/>
              <a:t>[25][23]</a:t>
            </a:r>
            <a:r>
              <a:rPr lang="zh-TW" altLang="en-US" dirty="0"/>
              <a:t>和</a:t>
            </a:r>
            <a:r>
              <a:rPr lang="en-US" altLang="zh-TW" dirty="0"/>
              <a:t>Saab</a:t>
            </a:r>
            <a:r>
              <a:rPr lang="zh-TW" altLang="en-US" dirty="0"/>
              <a:t>變換</a:t>
            </a:r>
            <a:r>
              <a:rPr lang="en-US" altLang="zh-TW" dirty="0"/>
              <a:t>[27]</a:t>
            </a:r>
            <a:r>
              <a:rPr lang="zh-TW" altLang="en-US" dirty="0"/>
              <a:t>。 </a:t>
            </a:r>
            <a:r>
              <a:rPr lang="en-US" altLang="zh-TW" dirty="0" err="1"/>
              <a:t>Saak</a:t>
            </a:r>
            <a:r>
              <a:rPr lang="zh-TW" altLang="en-US" dirty="0"/>
              <a:t>和</a:t>
            </a:r>
            <a:r>
              <a:rPr lang="en-US" altLang="zh-TW" dirty="0"/>
              <a:t>Saab</a:t>
            </a:r>
            <a:r>
              <a:rPr lang="zh-TW" altLang="en-US" dirty="0"/>
              <a:t>變換的一個重要優點是，它們的變換核（或濾波器）可以使用主成分分析（</a:t>
            </a:r>
            <a:r>
              <a:rPr lang="en-US" altLang="zh-TW" dirty="0"/>
              <a:t>PCA</a:t>
            </a:r>
            <a:r>
              <a:rPr lang="zh-TW" altLang="en-US" dirty="0"/>
              <a:t>）</a:t>
            </a:r>
            <a:r>
              <a:rPr lang="en-US" altLang="zh-TW" dirty="0"/>
              <a:t>[28]</a:t>
            </a:r>
            <a:r>
              <a:rPr lang="zh-TW" altLang="en-US" dirty="0"/>
              <a:t>進行數學推導。</a:t>
            </a:r>
            <a:r>
              <a:rPr lang="zh-TW" altLang="en-US" b="1" dirty="0"/>
              <a:t>多級</a:t>
            </a:r>
            <a:r>
              <a:rPr lang="en-US" altLang="zh-TW" b="1" dirty="0"/>
              <a:t>Saab</a:t>
            </a:r>
            <a:r>
              <a:rPr lang="zh-TW" altLang="en-US" b="1" dirty="0"/>
              <a:t>和</a:t>
            </a:r>
            <a:r>
              <a:rPr lang="en-US" altLang="zh-TW" b="1" dirty="0" err="1"/>
              <a:t>Saak</a:t>
            </a:r>
            <a:r>
              <a:rPr lang="zh-TW" altLang="en-US" b="1" dirty="0"/>
              <a:t>濾波器可以在無監督和前饋方式下進行推導，無需反向傳播。</a:t>
            </a:r>
            <a:r>
              <a:rPr lang="zh-TW" altLang="en-US" dirty="0"/>
              <a:t>總體而言，</a:t>
            </a:r>
            <a:r>
              <a:rPr lang="en-US" altLang="zh-TW" b="1" dirty="0"/>
              <a:t>Saab</a:t>
            </a:r>
            <a:r>
              <a:rPr lang="zh-TW" altLang="en-US" b="1" dirty="0"/>
              <a:t>變換比</a:t>
            </a:r>
            <a:r>
              <a:rPr lang="en-US" altLang="zh-TW" b="1" dirty="0" err="1"/>
              <a:t>Saak</a:t>
            </a:r>
            <a:r>
              <a:rPr lang="zh-TW" altLang="en-US" b="1" dirty="0"/>
              <a:t>變換更有優勢，因為</a:t>
            </a:r>
            <a:r>
              <a:rPr lang="en-US" altLang="zh-TW" b="1" dirty="0"/>
              <a:t>Saab</a:t>
            </a:r>
            <a:r>
              <a:rPr lang="zh-TW" altLang="en-US" b="1" dirty="0"/>
              <a:t>變換的濾波器數量只有</a:t>
            </a:r>
            <a:r>
              <a:rPr lang="en-US" altLang="zh-TW" b="1" dirty="0" err="1"/>
              <a:t>Saak</a:t>
            </a:r>
            <a:r>
              <a:rPr lang="zh-TW" altLang="en-US" b="1" dirty="0"/>
              <a:t>變換的一半。</a:t>
            </a:r>
            <a:r>
              <a:rPr lang="zh-TW" altLang="en-US" dirty="0"/>
              <a:t>除了將</a:t>
            </a:r>
            <a:r>
              <a:rPr lang="zh-TW" altLang="en-US" b="1" dirty="0"/>
              <a:t>捲積層級聯解釋為逐步逼近空間光譜子空間的序列</a:t>
            </a:r>
            <a:r>
              <a:rPr lang="zh-TW" altLang="en-US" dirty="0"/>
              <a:t>之外，</a:t>
            </a:r>
            <a:r>
              <a:rPr lang="en-US" altLang="zh-TW" dirty="0" err="1"/>
              <a:t>Kuo</a:t>
            </a:r>
            <a:r>
              <a:rPr lang="zh-TW" altLang="en-US" dirty="0"/>
              <a:t>等人在</a:t>
            </a:r>
            <a:r>
              <a:rPr lang="en-US" altLang="zh-TW" dirty="0"/>
              <a:t>[27]</a:t>
            </a:r>
            <a:r>
              <a:rPr lang="zh-TW" altLang="en-US" dirty="0"/>
              <a:t>中還將</a:t>
            </a:r>
            <a:r>
              <a:rPr lang="zh-TW" altLang="en-US" b="1" dirty="0"/>
              <a:t>全連接層解釋為“標籤引導的最小二乘回歸”過程的序列</a:t>
            </a:r>
            <a:r>
              <a:rPr lang="zh-TW" altLang="en-US" dirty="0"/>
              <a:t>。因此，</a:t>
            </a:r>
            <a:r>
              <a:rPr lang="zh-TW" altLang="en-US" b="1" dirty="0"/>
              <a:t>可以在前饋一遍的方式下確定</a:t>
            </a:r>
            <a:r>
              <a:rPr lang="en-US" altLang="zh-TW" b="1" dirty="0"/>
              <a:t>CNNs</a:t>
            </a:r>
            <a:r>
              <a:rPr lang="zh-TW" altLang="en-US" b="1" dirty="0"/>
              <a:t>的所有模型參數。這被稱為前饋式設計的</a:t>
            </a:r>
            <a:r>
              <a:rPr lang="en-US" altLang="zh-TW" b="1" dirty="0"/>
              <a:t>CNNs</a:t>
            </a:r>
            <a:r>
              <a:rPr lang="zh-TW" altLang="en-US" b="1" dirty="0"/>
              <a:t>（</a:t>
            </a:r>
            <a:r>
              <a:rPr lang="en-US" altLang="zh-TW" b="1" dirty="0"/>
              <a:t>FF-CNNs</a:t>
            </a:r>
            <a:r>
              <a:rPr lang="zh-TW" altLang="en-US" b="1" dirty="0"/>
              <a:t>）。在此設計中，完全沒有使用反向傳播。</a:t>
            </a:r>
            <a:r>
              <a:rPr lang="zh-TW" altLang="en-US" dirty="0"/>
              <a:t>最近，在</a:t>
            </a:r>
            <a:r>
              <a:rPr lang="en-US" altLang="zh-TW" dirty="0"/>
              <a:t>[26]</a:t>
            </a:r>
            <a:r>
              <a:rPr lang="zh-TW" altLang="en-US" dirty="0"/>
              <a:t>中引入了一種集成方案來提高</a:t>
            </a:r>
            <a:r>
              <a:rPr lang="en-US" altLang="zh-TW" dirty="0"/>
              <a:t>FF-CNNs</a:t>
            </a:r>
            <a:r>
              <a:rPr lang="zh-TW" altLang="en-US" dirty="0"/>
              <a:t>的性能。在</a:t>
            </a:r>
            <a:r>
              <a:rPr lang="en-US" altLang="zh-TW" dirty="0"/>
              <a:t>[27]</a:t>
            </a:r>
            <a:r>
              <a:rPr lang="zh-TW" altLang="en-US" dirty="0"/>
              <a:t>中，</a:t>
            </a:r>
            <a:r>
              <a:rPr lang="en-US" altLang="zh-TW" dirty="0"/>
              <a:t>FF-CNNs</a:t>
            </a:r>
            <a:r>
              <a:rPr lang="zh-TW" altLang="en-US" dirty="0"/>
              <a:t>僅在</a:t>
            </a:r>
            <a:r>
              <a:rPr lang="en-US" altLang="zh-TW" dirty="0"/>
              <a:t>MNIST</a:t>
            </a:r>
            <a:r>
              <a:rPr lang="zh-TW" altLang="en-US" dirty="0"/>
              <a:t>和</a:t>
            </a:r>
            <a:r>
              <a:rPr lang="en-US" altLang="zh-TW" dirty="0"/>
              <a:t>CIFAR-10</a:t>
            </a:r>
            <a:r>
              <a:rPr lang="zh-TW" altLang="en-US" dirty="0"/>
              <a:t>數據集上進行了測試。將其推廣到點雲分類問題並不容易，因為點雲中的點是不規則和無序的。</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6</a:t>
            </a:fld>
            <a:endParaRPr lang="zh-TW" altLang="en-US"/>
          </a:p>
        </p:txBody>
      </p:sp>
    </p:spTree>
    <p:extLst>
      <p:ext uri="{BB962C8B-B14F-4D97-AF65-F5344CB8AC3E}">
        <p14:creationId xmlns:p14="http://schemas.microsoft.com/office/powerpoint/2010/main" val="2626140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2,048 </a:t>
            </a:r>
            <a:r>
              <a:rPr lang="zh-TW" altLang="en-US" dirty="0"/>
              <a:t>個點的示例點雲模型被隨機抽樣並由四個不同的代表點數。</a:t>
            </a:r>
            <a:r>
              <a:rPr lang="en-US" altLang="zh-TW" dirty="0"/>
              <a:t>&gt;&gt;</a:t>
            </a:r>
            <a:r>
              <a:rPr lang="zh-TW" altLang="en-US" dirty="0"/>
              <a:t> </a:t>
            </a:r>
            <a:r>
              <a:rPr lang="fr-FR" altLang="zh-TW" dirty="0"/>
              <a:t>random dropout</a:t>
            </a:r>
            <a:r>
              <a:rPr lang="zh-TW" altLang="en-US" dirty="0"/>
              <a:t> </a:t>
            </a:r>
            <a:r>
              <a:rPr lang="fr-FR" altLang="zh-TW" dirty="0"/>
              <a:t>point (DP) models. </a:t>
            </a:r>
            <a:endParaRPr lang="zh-TW" altLang="en-US" dirty="0"/>
          </a:p>
        </p:txBody>
      </p:sp>
      <p:sp>
        <p:nvSpPr>
          <p:cNvPr id="4" name="灯片编号占位符 3"/>
          <p:cNvSpPr>
            <a:spLocks noGrp="1"/>
          </p:cNvSpPr>
          <p:nvPr>
            <p:ph type="sldNum" sz="quarter" idx="5"/>
          </p:nvPr>
        </p:nvSpPr>
        <p:spPr/>
        <p:txBody>
          <a:bodyPr/>
          <a:lstStyle/>
          <a:p>
            <a:fld id="{2911240C-9642-49CC-BA9E-815B6765D141}" type="slidenum">
              <a:rPr lang="zh-TW" altLang="en-US" smtClean="0"/>
              <a:t>7</a:t>
            </a:fld>
            <a:endParaRPr lang="zh-TW" altLang="en-US"/>
          </a:p>
        </p:txBody>
      </p:sp>
    </p:spTree>
    <p:extLst>
      <p:ext uri="{BB962C8B-B14F-4D97-AF65-F5344CB8AC3E}">
        <p14:creationId xmlns:p14="http://schemas.microsoft.com/office/powerpoint/2010/main" val="102502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多個</a:t>
            </a:r>
            <a:r>
              <a:rPr lang="en-US" altLang="zh-TW" dirty="0" err="1"/>
              <a:t>PointHop</a:t>
            </a:r>
            <a:r>
              <a:rPr lang="zh-TW" altLang="en-US" dirty="0"/>
              <a:t>單元 聯集</a:t>
            </a:r>
            <a:endParaRPr lang="en-US" altLang="zh-TW" dirty="0"/>
          </a:p>
          <a:p>
            <a:r>
              <a:rPr lang="zh-TW" altLang="en-US" dirty="0"/>
              <a:t>以點雲</a:t>
            </a:r>
            <a:r>
              <a:rPr lang="en-US" altLang="zh-TW" dirty="0"/>
              <a:t>P</a:t>
            </a:r>
            <a:r>
              <a:rPr lang="zh-TW" altLang="en-US" dirty="0"/>
              <a:t>作為輸入並輸出相應的類標籤。 它包括兩個階段：</a:t>
            </a:r>
            <a:r>
              <a:rPr lang="en-US" altLang="zh-TW" dirty="0"/>
              <a:t>1</a:t>
            </a:r>
            <a:r>
              <a:rPr lang="zh-TW" altLang="en-US" dirty="0"/>
              <a:t>）通過局部到全局的屬性構建多跳信息交換，以及 </a:t>
            </a:r>
            <a:r>
              <a:rPr lang="en-US" altLang="zh-TW" dirty="0"/>
              <a:t>2) </a:t>
            </a:r>
            <a:r>
              <a:rPr lang="zh-TW" altLang="en-US" dirty="0"/>
              <a:t>分類和合奏。</a:t>
            </a:r>
          </a:p>
        </p:txBody>
      </p:sp>
      <p:sp>
        <p:nvSpPr>
          <p:cNvPr id="4" name="灯片编号占位符 3"/>
          <p:cNvSpPr>
            <a:spLocks noGrp="1"/>
          </p:cNvSpPr>
          <p:nvPr>
            <p:ph type="sldNum" sz="quarter" idx="5"/>
          </p:nvPr>
        </p:nvSpPr>
        <p:spPr/>
        <p:txBody>
          <a:bodyPr/>
          <a:lstStyle/>
          <a:p>
            <a:fld id="{2911240C-9642-49CC-BA9E-815B6765D141}" type="slidenum">
              <a:rPr lang="zh-TW" altLang="en-US" smtClean="0"/>
              <a:t>8</a:t>
            </a:fld>
            <a:endParaRPr lang="zh-TW" altLang="en-US"/>
          </a:p>
        </p:txBody>
      </p:sp>
    </p:spTree>
    <p:extLst>
      <p:ext uri="{BB962C8B-B14F-4D97-AF65-F5344CB8AC3E}">
        <p14:creationId xmlns:p14="http://schemas.microsoft.com/office/powerpoint/2010/main" val="971152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UcPeriod"/>
            </a:pPr>
            <a:r>
              <a:rPr lang="zh-TW" altLang="en-US" dirty="0"/>
              <a:t>局部到全局屬性構建</a:t>
            </a:r>
            <a:endParaRPr lang="en-US" altLang="zh-TW" dirty="0"/>
          </a:p>
          <a:p>
            <a:pPr marL="0" indent="0">
              <a:buNone/>
            </a:pPr>
            <a:r>
              <a:rPr lang="zh-TW" altLang="en-US" dirty="0"/>
              <a:t>我們使用一個點及其在一跳距離內的相鄰點的屬性來構建新屬性。 由於新屬性考慮了多個點之間的關係，屬性的維度增加了。 </a:t>
            </a:r>
            <a:endParaRPr lang="en-US" altLang="zh-TW" dirty="0"/>
          </a:p>
          <a:p>
            <a:pPr marL="0" indent="0">
              <a:buNone/>
            </a:pPr>
            <a:r>
              <a:rPr lang="zh-TW" altLang="en-US" dirty="0"/>
              <a:t>為了控制維度的快速增長，我們應用 </a:t>
            </a:r>
            <a:r>
              <a:rPr lang="en-US" altLang="zh-TW" dirty="0"/>
              <a:t>Saab </a:t>
            </a:r>
            <a:r>
              <a:rPr lang="zh-TW" altLang="en-US" dirty="0"/>
              <a:t>變換進行降維。</a:t>
            </a:r>
            <a:endParaRPr lang="en-US" altLang="zh-TW" dirty="0"/>
          </a:p>
          <a:p>
            <a:pPr marL="0" indent="0">
              <a:buNone/>
            </a:pPr>
            <a:r>
              <a:rPr lang="en-US" altLang="zh-TW" dirty="0" err="1"/>
              <a:t>PointHop</a:t>
            </a:r>
            <a:r>
              <a:rPr lang="en-US" altLang="zh-TW" dirty="0"/>
              <a:t> </a:t>
            </a:r>
            <a:r>
              <a:rPr lang="zh-TW" altLang="en-US" dirty="0"/>
              <a:t>單元如圖 </a:t>
            </a:r>
            <a:r>
              <a:rPr lang="en-US" altLang="zh-TW" dirty="0"/>
              <a:t>4 </a:t>
            </a:r>
            <a:r>
              <a:rPr lang="zh-TW" altLang="en-US" dirty="0"/>
              <a:t>所示，它由兩個模塊組成：</a:t>
            </a:r>
            <a:endParaRPr lang="en-US" altLang="zh-TW" dirty="0"/>
          </a:p>
          <a:p>
            <a:pPr marL="0" indent="0">
              <a:buNone/>
            </a:pPr>
            <a:r>
              <a:rPr lang="zh-TW" altLang="en-US" dirty="0"/>
              <a:t> </a:t>
            </a:r>
            <a:r>
              <a:rPr lang="en-US" altLang="zh-TW" dirty="0"/>
              <a:t>1</a:t>
            </a:r>
            <a:r>
              <a:rPr lang="zh-TW" altLang="en-US" dirty="0"/>
              <a:t>）構造具有單跳鄰居屬性的局部描述符 該構造考慮了無序 </a:t>
            </a:r>
            <a:r>
              <a:rPr lang="en-US" altLang="zh-TW" dirty="0"/>
              <a:t>3D </a:t>
            </a:r>
            <a:r>
              <a:rPr lang="zh-TW" altLang="en-US" dirty="0"/>
              <a:t>數據和掃描點干擾的問題，以確保局部描述符是強韌的。點的屬性通過該模塊從低維向量演化為高維向量</a:t>
            </a:r>
            <a:endParaRPr lang="en-US" altLang="zh-TW" dirty="0"/>
          </a:p>
          <a:p>
            <a:pPr marL="0" indent="0">
              <a:buNone/>
            </a:pPr>
            <a:r>
              <a:rPr lang="zh-TW" altLang="en-US" dirty="0"/>
              <a:t>點的屬性通過該模塊從低維向量演化為高維向量</a:t>
            </a:r>
            <a:endParaRPr lang="en-US" altLang="zh-TW" dirty="0"/>
          </a:p>
          <a:p>
            <a:pPr marL="0" indent="0">
              <a:buNone/>
            </a:pPr>
            <a:r>
              <a:rPr lang="zh-TW" altLang="en-US" dirty="0"/>
              <a:t> </a:t>
            </a:r>
            <a:r>
              <a:rPr lang="en-US" altLang="zh-TW" dirty="0"/>
              <a:t>2) </a:t>
            </a:r>
            <a:r>
              <a:rPr lang="zh-TW" altLang="en-US" dirty="0"/>
              <a:t>使用 </a:t>
            </a:r>
            <a:r>
              <a:rPr lang="en-US" altLang="zh-TW" dirty="0"/>
              <a:t>Saab </a:t>
            </a:r>
            <a:r>
              <a:rPr lang="zh-TW" altLang="en-US" dirty="0"/>
              <a:t>變換對局部描述符進行降維 </a:t>
            </a:r>
            <a:r>
              <a:rPr lang="en-US" altLang="zh-TW" dirty="0"/>
              <a:t>Saab </a:t>
            </a:r>
            <a:r>
              <a:rPr lang="zh-TW" altLang="en-US" dirty="0"/>
              <a:t>變換用於對擴展的屬性進行降維，使得維數 以較慢的速度增長。 </a:t>
            </a:r>
            <a:endParaRPr lang="en-US" altLang="zh-TW" dirty="0"/>
          </a:p>
          <a:p>
            <a:pPr marL="0" indent="0">
              <a:buNone/>
            </a:pPr>
            <a:r>
              <a:rPr lang="zh-TW" altLang="en-US" dirty="0"/>
              <a:t>對於 </a:t>
            </a:r>
            <a:r>
              <a:rPr lang="en-US" altLang="zh-TW" dirty="0"/>
              <a:t>P </a:t>
            </a:r>
            <a:r>
              <a:rPr lang="zh-TW" altLang="en-US" dirty="0"/>
              <a:t>中的每個點，</a:t>
            </a:r>
            <a:r>
              <a:rPr lang="en-US" altLang="zh-TW" dirty="0"/>
              <a:t>pc = (xc, </a:t>
            </a:r>
            <a:r>
              <a:rPr lang="en-US" altLang="zh-TW" dirty="0" err="1"/>
              <a:t>yc</a:t>
            </a:r>
            <a:r>
              <a:rPr lang="en-US" altLang="zh-TW" dirty="0"/>
              <a:t>, </a:t>
            </a:r>
            <a:r>
              <a:rPr lang="en-US" altLang="zh-TW" dirty="0" err="1"/>
              <a:t>zc</a:t>
            </a:r>
            <a:r>
              <a:rPr lang="en-US" altLang="zh-TW" dirty="0"/>
              <a:t>)</a:t>
            </a:r>
            <a:r>
              <a:rPr lang="zh-TW" altLang="en-US" dirty="0"/>
              <a:t>，我們在 </a:t>
            </a:r>
            <a:r>
              <a:rPr lang="en-US" altLang="zh-TW" dirty="0"/>
              <a:t>P </a:t>
            </a:r>
            <a:r>
              <a:rPr lang="zh-TW" altLang="en-US" dirty="0"/>
              <a:t>中搜索它的 </a:t>
            </a:r>
            <a:r>
              <a:rPr lang="en-US" altLang="zh-TW" dirty="0"/>
              <a:t>K </a:t>
            </a:r>
            <a:r>
              <a:rPr lang="zh-TW" altLang="en-US" dirty="0"/>
              <a:t>個最近鄰點，包括它自己，其中距離由歐氏範數測量。</a:t>
            </a:r>
            <a:endParaRPr lang="en-US" altLang="zh-TW" dirty="0"/>
          </a:p>
          <a:p>
            <a:pPr marL="0" indent="0">
              <a:buNone/>
            </a:pPr>
            <a:r>
              <a:rPr lang="zh-TW" altLang="en-US" dirty="0"/>
              <a:t> 它們形成一個局部區域：</a:t>
            </a:r>
            <a:r>
              <a:rPr lang="en-US" altLang="zh-TW" dirty="0"/>
              <a:t>KNN(pc) = {pc1, · · · , </a:t>
            </a:r>
            <a:r>
              <a:rPr lang="en-US" altLang="zh-TW" dirty="0" err="1"/>
              <a:t>pcK</a:t>
            </a:r>
            <a:r>
              <a:rPr lang="en-US" altLang="zh-TW" dirty="0"/>
              <a:t>}, pc1, · · · , </a:t>
            </a:r>
            <a:r>
              <a:rPr lang="en-US" altLang="zh-TW" dirty="0" err="1"/>
              <a:t>pcK</a:t>
            </a:r>
            <a:r>
              <a:rPr lang="en-US" altLang="zh-TW" dirty="0"/>
              <a:t> ∈ P</a:t>
            </a:r>
            <a:r>
              <a:rPr lang="zh-TW" altLang="en-US" dirty="0"/>
              <a:t>。</a:t>
            </a:r>
            <a:endParaRPr lang="en-US" altLang="zh-TW" dirty="0"/>
          </a:p>
          <a:p>
            <a:pPr marL="0" indent="0">
              <a:buNone/>
            </a:pPr>
            <a:endParaRPr lang="en-US" altLang="zh-TW" dirty="0"/>
          </a:p>
          <a:p>
            <a:pPr marL="228600" indent="-228600">
              <a:buAutoNum type="alphaUcPeriod"/>
            </a:pPr>
            <a:endParaRPr lang="zh-TW" altLang="en-US" dirty="0"/>
          </a:p>
        </p:txBody>
      </p:sp>
      <p:sp>
        <p:nvSpPr>
          <p:cNvPr id="4" name="灯片编号占位符 3"/>
          <p:cNvSpPr>
            <a:spLocks noGrp="1"/>
          </p:cNvSpPr>
          <p:nvPr>
            <p:ph type="sldNum" sz="quarter" idx="5"/>
          </p:nvPr>
        </p:nvSpPr>
        <p:spPr/>
        <p:txBody>
          <a:bodyPr/>
          <a:lstStyle/>
          <a:p>
            <a:fld id="{2911240C-9642-49CC-BA9E-815B6765D141}" type="slidenum">
              <a:rPr lang="zh-TW" altLang="en-US" smtClean="0"/>
              <a:t>9</a:t>
            </a:fld>
            <a:endParaRPr lang="zh-TW" altLang="en-US"/>
          </a:p>
        </p:txBody>
      </p:sp>
    </p:spTree>
    <p:extLst>
      <p:ext uri="{BB962C8B-B14F-4D97-AF65-F5344CB8AC3E}">
        <p14:creationId xmlns:p14="http://schemas.microsoft.com/office/powerpoint/2010/main" val="71449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 </a:t>
                </a:r>
                <a:r>
                  <a:rPr lang="en-US" altLang="zh-TW" dirty="0">
                    <a:latin typeface="+mn-lt"/>
                  </a:rPr>
                  <a:t>(1) </a:t>
                </a:r>
                <a:r>
                  <a:rPr lang="zh-TW" altLang="en-US" dirty="0">
                    <a:latin typeface="+mn-lt"/>
                  </a:rPr>
                  <a:t>對於以 </a:t>
                </a:r>
                <a:r>
                  <a:rPr lang="en-US" altLang="zh-TW" dirty="0">
                    <a:latin typeface="+mn-lt"/>
                  </a:rPr>
                  <a:t>pc </a:t>
                </a:r>
                <a:r>
                  <a:rPr lang="zh-TW" altLang="en-US" dirty="0">
                    <a:latin typeface="+mn-lt"/>
                  </a:rPr>
                  <a:t>為中心的每個局部區域，我們將 </a:t>
                </a:r>
                <a:r>
                  <a:rPr lang="en-US" altLang="zh-TW" dirty="0">
                    <a:latin typeface="+mn-lt"/>
                  </a:rPr>
                  <a:t>pc </a:t>
                </a:r>
                <a:r>
                  <a:rPr lang="zh-TW" altLang="en-US" dirty="0">
                    <a:latin typeface="+mn-lt"/>
                  </a:rPr>
                  <a:t>視為一個新的原點並且 根據每個坐標的值（即大於或小於 </a:t>
                </a:r>
                <a:r>
                  <a:rPr lang="en-US" altLang="zh-TW" dirty="0">
                    <a:latin typeface="+mn-lt"/>
                  </a:rPr>
                  <a:t>pc </a:t>
                </a:r>
                <a:r>
                  <a:rPr lang="zh-TW" altLang="en-US" dirty="0">
                    <a:latin typeface="+mn-lt"/>
                  </a:rPr>
                  <a:t>的值）將其劃分為八個像限 </a:t>
                </a:r>
                <a:r>
                  <a:rPr lang="en-US" altLang="zh-TW" dirty="0">
                    <a:latin typeface="+mn-lt"/>
                  </a:rPr>
                  <a:t>ξ j , j = 1, · · · , 8</a:t>
                </a:r>
                <a:r>
                  <a:rPr lang="zh-TW" altLang="en-US" dirty="0">
                    <a:latin typeface="+mn-lt"/>
                  </a:rPr>
                  <a:t>。 </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我們通過以下方式計算每個像限點的屬性質心</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latin typeface="+mn-lt"/>
                  </a:rPr>
                  <a:t> </a:t>
                </a:r>
                <a14:m>
                  <m:oMath xmlns:m="http://schemas.openxmlformats.org/officeDocument/2006/math">
                    <m:sSub>
                      <m:sSubPr>
                        <m:ctrlPr>
                          <a:rPr lang="zh-TW" altLang="en-US" i="1" dirty="0" smtClean="0">
                            <a:solidFill>
                              <a:srgbClr val="836967"/>
                            </a:solidFill>
                            <a:latin typeface="Cambria Math" panose="02040503050406030204" pitchFamily="18" charset="0"/>
                          </a:rPr>
                        </m:ctrlPr>
                      </m:sSubPr>
                      <m:e>
                        <m:r>
                          <a:rPr lang="zh-TW" altLang="en-US" i="1" dirty="0">
                            <a:latin typeface="Cambria Math" panose="02040503050406030204" pitchFamily="18" charset="0"/>
                          </a:rPr>
                          <m:t>𝑎</m:t>
                        </m:r>
                      </m:e>
                      <m:sub>
                        <m:r>
                          <a:rPr lang="en-US" altLang="zh-TW" b="0" i="1" dirty="0" smtClean="0">
                            <a:latin typeface="Cambria Math" panose="02040503050406030204" pitchFamily="18" charset="0"/>
                          </a:rPr>
                          <m:t>𝑐𝑖</m:t>
                        </m:r>
                        <m:r>
                          <a:rPr lang="en-US" altLang="zh-TW" b="0" i="1" dirty="0" smtClean="0">
                            <a:latin typeface="Cambria Math" panose="02040503050406030204" pitchFamily="18" charset="0"/>
                          </a:rPr>
                          <m:t> </m:t>
                        </m:r>
                      </m:sub>
                    </m:sSub>
                    <m:sSub>
                      <m:sSubPr>
                        <m:ctrlPr>
                          <a:rPr lang="zh-TW" altLang="en-US" i="1" dirty="0" smtClean="0">
                            <a:solidFill>
                              <a:srgbClr val="836967"/>
                            </a:solidFill>
                            <a:latin typeface="Cambria Math" panose="02040503050406030204" pitchFamily="18" charset="0"/>
                          </a:rPr>
                        </m:ctrlPr>
                      </m:sSubPr>
                      <m:e>
                        <m:r>
                          <a:rPr lang="en-US" altLang="zh-TW" b="0" i="1" dirty="0" smtClean="0">
                            <a:solidFill>
                              <a:srgbClr val="836967"/>
                            </a:solidFill>
                            <a:latin typeface="Cambria Math" panose="02040503050406030204" pitchFamily="18" charset="0"/>
                          </a:rPr>
                          <m:t>≫  </m:t>
                        </m:r>
                        <m:r>
                          <a:rPr lang="zh-TW" altLang="en-US" b="0" i="1" dirty="0" smtClean="0">
                            <a:solidFill>
                              <a:srgbClr val="836967"/>
                            </a:solidFill>
                            <a:latin typeface="Cambria Math" panose="02040503050406030204" pitchFamily="18" charset="0"/>
                          </a:rPr>
                          <m:t>點</m:t>
                        </m:r>
                        <m:r>
                          <a:rPr lang="en-US" altLang="zh-TW" b="0" i="1" dirty="0" smtClean="0">
                            <a:solidFill>
                              <a:srgbClr val="836967"/>
                            </a:solidFill>
                            <a:latin typeface="Cambria Math" panose="02040503050406030204" pitchFamily="18" charset="0"/>
                          </a:rPr>
                          <m:t> </m:t>
                        </m:r>
                        <m:r>
                          <a:rPr lang="en-US" altLang="zh-TW" b="0" i="1" dirty="0" smtClean="0">
                            <a:solidFill>
                              <a:srgbClr val="836967"/>
                            </a:solidFill>
                            <a:latin typeface="Cambria Math" panose="02040503050406030204" pitchFamily="18" charset="0"/>
                          </a:rPr>
                          <m:t>𝑝</m:t>
                        </m:r>
                      </m:e>
                      <m:sub>
                        <m:r>
                          <a:rPr lang="en-US" altLang="zh-TW" b="0" i="1" dirty="0" smtClean="0">
                            <a:latin typeface="Cambria Math" panose="02040503050406030204" pitchFamily="18" charset="0"/>
                          </a:rPr>
                          <m:t>𝑐𝑖</m:t>
                        </m:r>
                        <m:r>
                          <a:rPr lang="en-US" altLang="zh-TW" b="0" i="1" dirty="0" smtClean="0">
                            <a:latin typeface="Cambria Math" panose="02040503050406030204" pitchFamily="18" charset="0"/>
                          </a:rPr>
                          <m:t> </m:t>
                        </m:r>
                      </m:sub>
                    </m:sSub>
                  </m:oMath>
                </a14:m>
                <a:r>
                  <a:rPr lang="zh-TW" altLang="en-US" dirty="0">
                    <a:latin typeface="+mn-lt"/>
                  </a:rPr>
                  <a:t> 的屬性向量</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點 </a:t>
                </a:r>
                <a:r>
                  <a:rPr lang="en-US" altLang="zh-TW" dirty="0">
                    <a:latin typeface="+mn-lt"/>
                  </a:rPr>
                  <a:t>xci </a:t>
                </a:r>
                <a:r>
                  <a:rPr lang="zh-TW" altLang="en-US" dirty="0">
                    <a:latin typeface="+mn-lt"/>
                  </a:rPr>
                  <a:t>是否在象限 </a:t>
                </a:r>
                <a:r>
                  <a:rPr lang="en-US" altLang="zh-TW" dirty="0">
                    <a:latin typeface="+mn-lt"/>
                  </a:rPr>
                  <a:t>ξ </a:t>
                </a:r>
                <a:r>
                  <a:rPr lang="zh-TW" altLang="en-US" dirty="0">
                    <a:latin typeface="+mn-lt"/>
                  </a:rPr>
                  <a:t>內的係數</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latin typeface="+mn-lt"/>
                  </a:rPr>
                  <a:t>Kj</a:t>
                </a:r>
                <a:r>
                  <a:rPr lang="en-US" altLang="zh-TW" dirty="0">
                    <a:latin typeface="+mn-lt"/>
                  </a:rPr>
                  <a:t> </a:t>
                </a:r>
                <a:r>
                  <a:rPr lang="zh-TW" altLang="en-US" dirty="0">
                    <a:latin typeface="+mn-lt"/>
                  </a:rPr>
                  <a:t>是象限 </a:t>
                </a:r>
                <a:r>
                  <a:rPr lang="en-US" altLang="zh-TW" dirty="0" err="1">
                    <a:latin typeface="+mn-lt"/>
                  </a:rPr>
                  <a:t>ξj</a:t>
                </a:r>
                <a:r>
                  <a:rPr lang="en-US" altLang="zh-TW" dirty="0">
                    <a:latin typeface="+mn-lt"/>
                  </a:rPr>
                  <a:t> </a:t>
                </a:r>
                <a:r>
                  <a:rPr lang="zh-TW" altLang="en-US" dirty="0">
                    <a:latin typeface="+mn-lt"/>
                  </a:rPr>
                  <a:t>中的 </a:t>
                </a:r>
                <a:r>
                  <a:rPr lang="en-US" altLang="zh-TW" dirty="0">
                    <a:latin typeface="+mn-lt"/>
                  </a:rPr>
                  <a:t>KNN </a:t>
                </a:r>
                <a:r>
                  <a:rPr lang="zh-TW" altLang="en-US" dirty="0">
                    <a:latin typeface="+mn-lt"/>
                  </a:rPr>
                  <a:t>點的個數，</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最後將屬性 </a:t>
                </a:r>
                <a:r>
                  <a:rPr lang="en-US" altLang="zh-TW" dirty="0">
                    <a:latin typeface="+mn-lt"/>
                  </a:rPr>
                  <a:t>a </a:t>
                </a:r>
                <a:r>
                  <a:rPr lang="en-US" altLang="zh-TW" dirty="0" err="1">
                    <a:latin typeface="+mn-lt"/>
                  </a:rPr>
                  <a:t>jc</a:t>
                </a:r>
                <a:r>
                  <a:rPr lang="en-US" altLang="zh-TW" dirty="0">
                    <a:latin typeface="+mn-lt"/>
                  </a:rPr>
                  <a:t> j = 1,···,8 </a:t>
                </a:r>
                <a:r>
                  <a:rPr lang="zh-TW" altLang="en-US" dirty="0">
                    <a:latin typeface="+mn-lt"/>
                  </a:rPr>
                  <a:t>的所有質心拼接成一個新的 </a:t>
                </a:r>
                <a:r>
                  <a:rPr lang="en-US" altLang="zh-TW" dirty="0">
                    <a:latin typeface="+mn-lt"/>
                  </a:rPr>
                  <a:t>sampled </a:t>
                </a:r>
                <a:r>
                  <a:rPr lang="zh-TW" altLang="en-US" dirty="0">
                    <a:latin typeface="+mn-lt"/>
                  </a:rPr>
                  <a:t>描述符 點</a:t>
                </a:r>
                <a:r>
                  <a:rPr lang="en-US" altLang="zh-TW" dirty="0">
                    <a:latin typeface="+mn-lt"/>
                  </a:rPr>
                  <a:t>pc</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u="sng" dirty="0">
                    <a:latin typeface="+mn-lt"/>
                  </a:rPr>
                  <a:t>對於獲取的點的位置干擾具有強韌性，因為每個像限中都有平均操作。</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 </a:t>
                </a:r>
                <a:r>
                  <a:rPr lang="en-US" altLang="zh-TW" dirty="0">
                    <a:latin typeface="+mn-lt"/>
                  </a:rPr>
                  <a:t>(1) </a:t>
                </a:r>
                <a:r>
                  <a:rPr lang="zh-TW" altLang="en-US" dirty="0">
                    <a:latin typeface="+mn-lt"/>
                  </a:rPr>
                  <a:t>對於以 </a:t>
                </a:r>
                <a:r>
                  <a:rPr lang="en-US" altLang="zh-TW" dirty="0">
                    <a:latin typeface="+mn-lt"/>
                  </a:rPr>
                  <a:t>pc </a:t>
                </a:r>
                <a:r>
                  <a:rPr lang="zh-TW" altLang="en-US" dirty="0">
                    <a:latin typeface="+mn-lt"/>
                  </a:rPr>
                  <a:t>為中心的每個局部區域，我們將 </a:t>
                </a:r>
                <a:r>
                  <a:rPr lang="en-US" altLang="zh-TW" dirty="0">
                    <a:latin typeface="+mn-lt"/>
                  </a:rPr>
                  <a:t>pc </a:t>
                </a:r>
                <a:r>
                  <a:rPr lang="zh-TW" altLang="en-US" dirty="0">
                    <a:latin typeface="+mn-lt"/>
                  </a:rPr>
                  <a:t>視為一個新的原點並且 根據每個坐標的值（即大於或小於 </a:t>
                </a:r>
                <a:r>
                  <a:rPr lang="en-US" altLang="zh-TW" dirty="0">
                    <a:latin typeface="+mn-lt"/>
                  </a:rPr>
                  <a:t>pc </a:t>
                </a:r>
                <a:r>
                  <a:rPr lang="zh-TW" altLang="en-US" dirty="0">
                    <a:latin typeface="+mn-lt"/>
                  </a:rPr>
                  <a:t>的值）將其劃分為八個像限 </a:t>
                </a:r>
                <a:r>
                  <a:rPr lang="en-US" altLang="zh-TW" dirty="0">
                    <a:latin typeface="+mn-lt"/>
                  </a:rPr>
                  <a:t>ξ j , j = 1, · · · , 8</a:t>
                </a:r>
                <a:r>
                  <a:rPr lang="zh-TW" altLang="en-US" dirty="0">
                    <a:latin typeface="+mn-lt"/>
                  </a:rPr>
                  <a:t>。 </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我們通過以下方式計算每個像限點的屬性質心</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latin typeface="+mn-lt"/>
                  </a:rPr>
                  <a:t> </a:t>
                </a:r>
                <a:r>
                  <a:rPr lang="zh-TW" altLang="en-US" i="0" dirty="0">
                    <a:latin typeface="+mn-lt"/>
                  </a:rPr>
                  <a:t>𝑎</a:t>
                </a:r>
                <a:r>
                  <a:rPr lang="zh-TW" altLang="en-US" i="0" dirty="0">
                    <a:solidFill>
                      <a:srgbClr val="836967"/>
                    </a:solidFill>
                    <a:latin typeface="+mn-lt"/>
                  </a:rPr>
                  <a:t>_(</a:t>
                </a:r>
                <a:r>
                  <a:rPr lang="en-US" altLang="zh-TW" b="0" i="0" dirty="0">
                    <a:latin typeface="Cambria Math" panose="02040503050406030204" pitchFamily="18" charset="0"/>
                  </a:rPr>
                  <a:t>𝑐𝑖 </a:t>
                </a:r>
                <a:r>
                  <a:rPr lang="zh-TW" altLang="en-US" b="0" i="0" dirty="0">
                    <a:solidFill>
                      <a:srgbClr val="836967"/>
                    </a:solidFill>
                    <a:latin typeface="+mn-lt"/>
                  </a:rPr>
                  <a:t>)</a:t>
                </a:r>
                <a:r>
                  <a:rPr lang="zh-TW" altLang="en-US" b="0" i="0" dirty="0">
                    <a:solidFill>
                      <a:srgbClr val="836967"/>
                    </a:solidFill>
                    <a:latin typeface="Cambria Math" panose="02040503050406030204" pitchFamily="18" charset="0"/>
                  </a:rPr>
                  <a:t> </a:t>
                </a:r>
                <a:r>
                  <a:rPr lang="zh-TW" altLang="en-US" i="0" dirty="0">
                    <a:solidFill>
                      <a:srgbClr val="836967"/>
                    </a:solidFill>
                    <a:latin typeface="Cambria Math" panose="02040503050406030204" pitchFamily="18" charset="0"/>
                  </a:rPr>
                  <a:t>〖</a:t>
                </a:r>
                <a:r>
                  <a:rPr lang="en-US" altLang="zh-TW" b="0" i="0" dirty="0">
                    <a:solidFill>
                      <a:srgbClr val="836967"/>
                    </a:solidFill>
                    <a:latin typeface="Cambria Math" panose="02040503050406030204" pitchFamily="18" charset="0"/>
                  </a:rPr>
                  <a:t>≫  </a:t>
                </a:r>
                <a:r>
                  <a:rPr lang="zh-TW" altLang="en-US" b="0" i="0" dirty="0">
                    <a:solidFill>
                      <a:srgbClr val="836967"/>
                    </a:solidFill>
                    <a:latin typeface="Cambria Math" panose="02040503050406030204" pitchFamily="18" charset="0"/>
                  </a:rPr>
                  <a:t>點</a:t>
                </a:r>
                <a:r>
                  <a:rPr lang="en-US" altLang="zh-TW" b="0" i="0" dirty="0">
                    <a:solidFill>
                      <a:srgbClr val="836967"/>
                    </a:solidFill>
                    <a:latin typeface="Cambria Math" panose="02040503050406030204" pitchFamily="18" charset="0"/>
                  </a:rPr>
                  <a:t> 𝑝</a:t>
                </a:r>
                <a:r>
                  <a:rPr lang="zh-TW" altLang="en-US" b="0" i="0" dirty="0">
                    <a:solidFill>
                      <a:srgbClr val="836967"/>
                    </a:solidFill>
                    <a:latin typeface="Cambria Math" panose="02040503050406030204" pitchFamily="18" charset="0"/>
                  </a:rPr>
                  <a:t>〗_(</a:t>
                </a:r>
                <a:r>
                  <a:rPr lang="en-US" altLang="zh-TW" b="0" i="0" dirty="0">
                    <a:latin typeface="Cambria Math" panose="02040503050406030204" pitchFamily="18" charset="0"/>
                  </a:rPr>
                  <a:t>𝑐𝑖 </a:t>
                </a:r>
                <a:r>
                  <a:rPr lang="zh-TW" altLang="en-US" b="0" i="0" dirty="0">
                    <a:solidFill>
                      <a:srgbClr val="836967"/>
                    </a:solidFill>
                    <a:latin typeface="Cambria Math" panose="02040503050406030204" pitchFamily="18" charset="0"/>
                  </a:rPr>
                  <a:t>)</a:t>
                </a:r>
                <a:r>
                  <a:rPr lang="zh-TW" altLang="en-US" dirty="0">
                    <a:latin typeface="+mn-lt"/>
                  </a:rPr>
                  <a:t> 的屬性向量</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點 </a:t>
                </a:r>
                <a:r>
                  <a:rPr lang="en-US" altLang="zh-TW" dirty="0">
                    <a:latin typeface="+mn-lt"/>
                  </a:rPr>
                  <a:t>xci </a:t>
                </a:r>
                <a:r>
                  <a:rPr lang="zh-TW" altLang="en-US" dirty="0">
                    <a:latin typeface="+mn-lt"/>
                  </a:rPr>
                  <a:t>是否在象限 </a:t>
                </a:r>
                <a:r>
                  <a:rPr lang="en-US" altLang="zh-TW" dirty="0">
                    <a:latin typeface="+mn-lt"/>
                  </a:rPr>
                  <a:t>ξ </a:t>
                </a:r>
                <a:r>
                  <a:rPr lang="zh-TW" altLang="en-US" dirty="0">
                    <a:latin typeface="+mn-lt"/>
                  </a:rPr>
                  <a:t>內的係數</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latin typeface="+mn-lt"/>
                  </a:rPr>
                  <a:t>Kj</a:t>
                </a:r>
                <a:r>
                  <a:rPr lang="en-US" altLang="zh-TW" dirty="0">
                    <a:latin typeface="+mn-lt"/>
                  </a:rPr>
                  <a:t> </a:t>
                </a:r>
                <a:r>
                  <a:rPr lang="zh-TW" altLang="en-US" dirty="0">
                    <a:latin typeface="+mn-lt"/>
                  </a:rPr>
                  <a:t>是象限 </a:t>
                </a:r>
                <a:r>
                  <a:rPr lang="en-US" altLang="zh-TW" dirty="0" err="1">
                    <a:latin typeface="+mn-lt"/>
                  </a:rPr>
                  <a:t>ξj</a:t>
                </a:r>
                <a:r>
                  <a:rPr lang="en-US" altLang="zh-TW" dirty="0">
                    <a:latin typeface="+mn-lt"/>
                  </a:rPr>
                  <a:t> </a:t>
                </a:r>
                <a:r>
                  <a:rPr lang="zh-TW" altLang="en-US" dirty="0">
                    <a:latin typeface="+mn-lt"/>
                  </a:rPr>
                  <a:t>中的 </a:t>
                </a:r>
                <a:r>
                  <a:rPr lang="en-US" altLang="zh-TW" dirty="0">
                    <a:latin typeface="+mn-lt"/>
                  </a:rPr>
                  <a:t>KNN </a:t>
                </a:r>
                <a:r>
                  <a:rPr lang="zh-TW" altLang="en-US" dirty="0">
                    <a:latin typeface="+mn-lt"/>
                  </a:rPr>
                  <a:t>點的個數，</a:t>
                </a:r>
                <a:endParaRPr lang="en-US" altLang="zh-TW"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rPr>
                  <a:t>最後將屬性 </a:t>
                </a:r>
                <a:r>
                  <a:rPr lang="en-US" altLang="zh-TW" dirty="0">
                    <a:latin typeface="+mn-lt"/>
                  </a:rPr>
                  <a:t>a </a:t>
                </a:r>
                <a:r>
                  <a:rPr lang="en-US" altLang="zh-TW" dirty="0" err="1">
                    <a:latin typeface="+mn-lt"/>
                  </a:rPr>
                  <a:t>jc</a:t>
                </a:r>
                <a:r>
                  <a:rPr lang="en-US" altLang="zh-TW" dirty="0">
                    <a:latin typeface="+mn-lt"/>
                  </a:rPr>
                  <a:t> j = 1,···,8 </a:t>
                </a:r>
                <a:r>
                  <a:rPr lang="zh-TW" altLang="en-US" dirty="0">
                    <a:latin typeface="+mn-lt"/>
                  </a:rPr>
                  <a:t>的所有質心拼接成一個新的 </a:t>
                </a:r>
                <a:r>
                  <a:rPr lang="en-US" altLang="zh-TW" dirty="0">
                    <a:latin typeface="+mn-lt"/>
                  </a:rPr>
                  <a:t>sampled </a:t>
                </a:r>
                <a:r>
                  <a:rPr lang="zh-TW" altLang="en-US" dirty="0">
                    <a:latin typeface="+mn-lt"/>
                  </a:rPr>
                  <a:t>描述符 點</a:t>
                </a:r>
                <a:r>
                  <a:rPr lang="en-US" altLang="zh-TW" dirty="0">
                    <a:latin typeface="+mn-lt"/>
                  </a:rPr>
                  <a:t>pc</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u="sng" dirty="0">
                    <a:latin typeface="+mn-lt"/>
                  </a:rPr>
                  <a:t>對於獲取的點的位置干擾具有強韌性，因為每個像限中都有平均操作。</a:t>
                </a:r>
              </a:p>
            </p:txBody>
          </p:sp>
        </mc:Fallback>
      </mc:AlternateContent>
      <p:sp>
        <p:nvSpPr>
          <p:cNvPr id="4" name="灯片编号占位符 3"/>
          <p:cNvSpPr>
            <a:spLocks noGrp="1"/>
          </p:cNvSpPr>
          <p:nvPr>
            <p:ph type="sldNum" sz="quarter" idx="5"/>
          </p:nvPr>
        </p:nvSpPr>
        <p:spPr/>
        <p:txBody>
          <a:bodyPr/>
          <a:lstStyle/>
          <a:p>
            <a:fld id="{2911240C-9642-49CC-BA9E-815B6765D141}" type="slidenum">
              <a:rPr lang="zh-TW" altLang="en-US" smtClean="0"/>
              <a:t>10</a:t>
            </a:fld>
            <a:endParaRPr lang="zh-TW" altLang="en-US"/>
          </a:p>
        </p:txBody>
      </p:sp>
    </p:spTree>
    <p:extLst>
      <p:ext uri="{BB962C8B-B14F-4D97-AF65-F5344CB8AC3E}">
        <p14:creationId xmlns:p14="http://schemas.microsoft.com/office/powerpoint/2010/main" val="318398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C2BF0-7256-4EBD-B9E3-81B995C3B96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1DE1E7B-C3B6-4DC3-923E-308FD7BC69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6BF9A7F-3BC9-470D-B4B4-7EACF82F138B}"/>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5" name="頁尾版面配置區 4">
            <a:extLst>
              <a:ext uri="{FF2B5EF4-FFF2-40B4-BE49-F238E27FC236}">
                <a16:creationId xmlns:a16="http://schemas.microsoft.com/office/drawing/2014/main" id="{C852AF83-1EDE-4198-AC92-813D398EF5A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1506CE4-C710-480D-AFCF-AA460611F338}"/>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15305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F41339-FC68-46FE-A6EE-1C3C1682297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7FCABB7-1E27-49F0-83D7-EFA1B42B2E5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8ECD5B-6001-4A32-8D3F-41F71ED78B3D}"/>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5" name="頁尾版面配置區 4">
            <a:extLst>
              <a:ext uri="{FF2B5EF4-FFF2-40B4-BE49-F238E27FC236}">
                <a16:creationId xmlns:a16="http://schemas.microsoft.com/office/drawing/2014/main" id="{7DEBA234-B2FD-4E4A-90B2-DC894CA1DF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422F82F-1195-44F5-A2D9-170104926B37}"/>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2425541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DCB5017-8704-452C-AFE2-CDFCEFDEC45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DA52DAD-132E-4E98-9798-81CF720FF67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B2B3884-4F16-4338-8A9F-331153AD3085}"/>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5" name="頁尾版面配置區 4">
            <a:extLst>
              <a:ext uri="{FF2B5EF4-FFF2-40B4-BE49-F238E27FC236}">
                <a16:creationId xmlns:a16="http://schemas.microsoft.com/office/drawing/2014/main" id="{D5CB1C26-BF77-4A5B-A93F-06087B4935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FF5A59B-22CE-48B6-9574-E57CF290F077}"/>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309530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68FD6D-A98A-4CA3-AC38-C6E21EDEE2E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E64BFAA-0811-42F8-B333-25E8B8F52B2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73C103-AB2B-4707-B9AD-B489D39581D5}"/>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5" name="頁尾版面配置區 4">
            <a:extLst>
              <a:ext uri="{FF2B5EF4-FFF2-40B4-BE49-F238E27FC236}">
                <a16:creationId xmlns:a16="http://schemas.microsoft.com/office/drawing/2014/main" id="{C8867CFD-1B4D-48C6-BD0B-C8A0C8C422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46CB4EF-2D9E-4266-881E-53ABC02C3807}"/>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347123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D13A74-BF12-4F37-A180-144CDBDAF0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99276C7-0F95-4DBB-A0B4-EE5B7A35B5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A299C43-1CFF-4EEA-8C7D-DFDC4A55529E}"/>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5" name="頁尾版面配置區 4">
            <a:extLst>
              <a:ext uri="{FF2B5EF4-FFF2-40B4-BE49-F238E27FC236}">
                <a16:creationId xmlns:a16="http://schemas.microsoft.com/office/drawing/2014/main" id="{6155A477-77D5-49E1-B884-ED177D2CB9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30D857-5F82-49E0-A549-C0F3CF4120F6}"/>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312299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D0C6C-CEA0-407B-86E3-9793E5A97A1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BC1E685-0E91-4B41-95C5-283C1F28DC2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1B443A3-3163-4C1F-BE92-B4D9CB25BF8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0ADBD2E-4109-40DE-9548-0254A6CEC1AB}"/>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6" name="頁尾版面配置區 5">
            <a:extLst>
              <a:ext uri="{FF2B5EF4-FFF2-40B4-BE49-F238E27FC236}">
                <a16:creationId xmlns:a16="http://schemas.microsoft.com/office/drawing/2014/main" id="{01CCE6B2-3ADC-41A3-9A1E-5187A17E043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06A09C6-EA34-4FBF-AE0E-15C228EF97AD}"/>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2233350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9F347A-AAB5-4741-8CE0-86EFE77DCD3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BA221AD-B1BF-4F86-B03A-D925D50425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B547C31-F562-421E-9B03-3301251B3C1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FB1E5CA-87E3-46DE-BEA9-E39247C3B9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1B4A252-51C2-43ED-9F90-44516864BCC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7E9F82E-BFF3-494E-AA0A-C1D8F1A7C677}"/>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8" name="頁尾版面配置區 7">
            <a:extLst>
              <a:ext uri="{FF2B5EF4-FFF2-40B4-BE49-F238E27FC236}">
                <a16:creationId xmlns:a16="http://schemas.microsoft.com/office/drawing/2014/main" id="{491A6C49-7323-4BC9-ADD0-E393C8CC7E9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357E113-465C-4A6F-97F6-ABCD1A9605E5}"/>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174113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A4D90F-15FF-4301-B832-17A6D364E0D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382425F-7E28-4FA9-975D-08312C8F6C35}"/>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4" name="頁尾版面配置區 3">
            <a:extLst>
              <a:ext uri="{FF2B5EF4-FFF2-40B4-BE49-F238E27FC236}">
                <a16:creationId xmlns:a16="http://schemas.microsoft.com/office/drawing/2014/main" id="{A7A67534-6F0D-4FB7-976B-08DA45575F1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C850444-E904-4FC6-B3AA-65DB6DBAA0A5}"/>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3128766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7BCF0C-EED1-4DCB-AA65-F007D7A2F527}"/>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3" name="頁尾版面配置區 2">
            <a:extLst>
              <a:ext uri="{FF2B5EF4-FFF2-40B4-BE49-F238E27FC236}">
                <a16:creationId xmlns:a16="http://schemas.microsoft.com/office/drawing/2014/main" id="{ADC3FC4E-0231-45F6-AFC4-55943D9F944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08E87D8-722D-46D4-B49F-24D83D443415}"/>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79205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146704-51E6-41CF-AF74-ECD4D96DD44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0580388-73A9-4953-BC3D-0C22F7E68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AA11319-B154-471F-9FD8-14A422617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60543CE-C2DC-4DC4-AE07-2DAA9E2390B7}"/>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6" name="頁尾版面配置區 5">
            <a:extLst>
              <a:ext uri="{FF2B5EF4-FFF2-40B4-BE49-F238E27FC236}">
                <a16:creationId xmlns:a16="http://schemas.microsoft.com/office/drawing/2014/main" id="{99F07FEC-93A1-441A-8A6D-B4E5F0400C8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A93CBF4-D991-4189-8B47-A55C18741FF3}"/>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4041927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9DDED0-1C02-4CA9-8F05-F8F5428C6AF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DD732E7-86DB-44C4-8837-F0D24E2C5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86818BF-D876-438B-873A-D506AEC09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FD26F99-349D-47E5-BC0D-58E16B3DFCDD}"/>
              </a:ext>
            </a:extLst>
          </p:cNvPr>
          <p:cNvSpPr>
            <a:spLocks noGrp="1"/>
          </p:cNvSpPr>
          <p:nvPr>
            <p:ph type="dt" sz="half" idx="10"/>
          </p:nvPr>
        </p:nvSpPr>
        <p:spPr/>
        <p:txBody>
          <a:bodyPr/>
          <a:lstStyle/>
          <a:p>
            <a:fld id="{C8902DF1-FAD9-4871-9711-F8362A8F5B4D}" type="datetimeFigureOut">
              <a:rPr lang="zh-TW" altLang="en-US" smtClean="0"/>
              <a:t>2023/4/10</a:t>
            </a:fld>
            <a:endParaRPr lang="zh-TW" altLang="en-US"/>
          </a:p>
        </p:txBody>
      </p:sp>
      <p:sp>
        <p:nvSpPr>
          <p:cNvPr id="6" name="頁尾版面配置區 5">
            <a:extLst>
              <a:ext uri="{FF2B5EF4-FFF2-40B4-BE49-F238E27FC236}">
                <a16:creationId xmlns:a16="http://schemas.microsoft.com/office/drawing/2014/main" id="{052B917C-B7EB-43F3-A1B9-E0B4D4A2F68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D1841BA-0FE1-4C8F-A990-39549D6ACE86}"/>
              </a:ext>
            </a:extLst>
          </p:cNvPr>
          <p:cNvSpPr>
            <a:spLocks noGrp="1"/>
          </p:cNvSpPr>
          <p:nvPr>
            <p:ph type="sldNum" sz="quarter" idx="12"/>
          </p:nvPr>
        </p:nvSpPr>
        <p:spPr/>
        <p:txBody>
          <a:body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4136030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08E72B6-9A10-4408-9FFD-55D88ACC6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E80186C-9F3C-4D3E-B89B-F8D6E54BA3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61A1241-981C-4F9D-88D7-A8F336F76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902DF1-FAD9-4871-9711-F8362A8F5B4D}" type="datetimeFigureOut">
              <a:rPr lang="zh-TW" altLang="en-US" smtClean="0"/>
              <a:t>2023/4/10</a:t>
            </a:fld>
            <a:endParaRPr lang="zh-TW" altLang="en-US"/>
          </a:p>
        </p:txBody>
      </p:sp>
      <p:sp>
        <p:nvSpPr>
          <p:cNvPr id="5" name="頁尾版面配置區 4">
            <a:extLst>
              <a:ext uri="{FF2B5EF4-FFF2-40B4-BE49-F238E27FC236}">
                <a16:creationId xmlns:a16="http://schemas.microsoft.com/office/drawing/2014/main" id="{AD767B40-4F13-4635-94D3-C5425C5EA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80520D3-2BF9-4621-94AA-4AA277912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8253A-F321-4925-8F55-E9CE234DB63D}" type="slidenum">
              <a:rPr lang="zh-TW" altLang="en-US" smtClean="0"/>
              <a:t>‹#›</a:t>
            </a:fld>
            <a:endParaRPr lang="zh-TW" altLang="en-US"/>
          </a:p>
        </p:txBody>
      </p:sp>
    </p:spTree>
    <p:extLst>
      <p:ext uri="{BB962C8B-B14F-4D97-AF65-F5344CB8AC3E}">
        <p14:creationId xmlns:p14="http://schemas.microsoft.com/office/powerpoint/2010/main" val="2926190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40.png"/><Relationship Id="rId26" Type="http://schemas.openxmlformats.org/officeDocument/2006/relationships/customXml" Target="../ink/ink13.xml"/><Relationship Id="rId39" Type="http://schemas.openxmlformats.org/officeDocument/2006/relationships/image" Target="../media/image230.png"/><Relationship Id="rId21" Type="http://schemas.openxmlformats.org/officeDocument/2006/relationships/customXml" Target="../ink/ink9.xml"/><Relationship Id="rId34" Type="http://schemas.openxmlformats.org/officeDocument/2006/relationships/customXml" Target="../ink/ink17.xml"/><Relationship Id="rId42" Type="http://schemas.openxmlformats.org/officeDocument/2006/relationships/image" Target="../media/image25.png"/><Relationship Id="rId7" Type="http://schemas.openxmlformats.org/officeDocument/2006/relationships/customXml" Target="../ink/ink2.xml"/><Relationship Id="rId2" Type="http://schemas.openxmlformats.org/officeDocument/2006/relationships/notesSlide" Target="../notesSlides/notesSlide30.xml"/><Relationship Id="rId16" Type="http://schemas.openxmlformats.org/officeDocument/2006/relationships/image" Target="../media/image130.png"/><Relationship Id="rId20" Type="http://schemas.openxmlformats.org/officeDocument/2006/relationships/image" Target="../media/image150.png"/><Relationship Id="rId29" Type="http://schemas.openxmlformats.org/officeDocument/2006/relationships/image" Target="../media/image180.png"/><Relationship Id="rId41"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customXml" Target="../ink/ink4.xml"/><Relationship Id="rId24" Type="http://schemas.openxmlformats.org/officeDocument/2006/relationships/customXml" Target="../ink/ink11.xml"/><Relationship Id="rId32" Type="http://schemas.openxmlformats.org/officeDocument/2006/relationships/customXml" Target="../ink/ink16.xml"/><Relationship Id="rId37" Type="http://schemas.openxmlformats.org/officeDocument/2006/relationships/image" Target="../media/image220.png"/><Relationship Id="rId40" Type="http://schemas.openxmlformats.org/officeDocument/2006/relationships/customXml" Target="../ink/ink20.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image" Target="../media/image100.png"/><Relationship Id="rId19" Type="http://schemas.openxmlformats.org/officeDocument/2006/relationships/customXml" Target="../ink/ink8.xml"/><Relationship Id="rId31" Type="http://schemas.openxmlformats.org/officeDocument/2006/relationships/image" Target="../media/image190.png"/><Relationship Id="rId4" Type="http://schemas.openxmlformats.org/officeDocument/2006/relationships/image" Target="../media/image23.png"/><Relationship Id="rId9" Type="http://schemas.openxmlformats.org/officeDocument/2006/relationships/customXml" Target="../ink/ink3.xml"/><Relationship Id="rId14" Type="http://schemas.openxmlformats.org/officeDocument/2006/relationships/image" Target="../media/image120.png"/><Relationship Id="rId22" Type="http://schemas.openxmlformats.org/officeDocument/2006/relationships/image" Target="../media/image160.png"/><Relationship Id="rId27" Type="http://schemas.openxmlformats.org/officeDocument/2006/relationships/image" Target="../media/image170.png"/><Relationship Id="rId30" Type="http://schemas.openxmlformats.org/officeDocument/2006/relationships/customXml" Target="../ink/ink15.xml"/><Relationship Id="rId35" Type="http://schemas.openxmlformats.org/officeDocument/2006/relationships/image" Target="../media/image210.png"/><Relationship Id="rId43" Type="http://schemas.openxmlformats.org/officeDocument/2006/relationships/image" Target="../media/image26.png"/><Relationship Id="rId8" Type="http://schemas.openxmlformats.org/officeDocument/2006/relationships/image" Target="../media/image90.png"/><Relationship Id="rId3" Type="http://schemas.openxmlformats.org/officeDocument/2006/relationships/image" Target="../media/image20.png"/><Relationship Id="rId12" Type="http://schemas.openxmlformats.org/officeDocument/2006/relationships/image" Target="../media/image110.png"/><Relationship Id="rId17" Type="http://schemas.openxmlformats.org/officeDocument/2006/relationships/customXml" Target="../ink/ink7.xml"/><Relationship Id="rId25" Type="http://schemas.openxmlformats.org/officeDocument/2006/relationships/customXml" Target="../ink/ink12.xml"/><Relationship Id="rId33" Type="http://schemas.openxmlformats.org/officeDocument/2006/relationships/image" Target="../media/image200.png"/><Relationship Id="rId38" Type="http://schemas.openxmlformats.org/officeDocument/2006/relationships/customXml" Target="../ink/ink19.xml"/></Relationships>
</file>

<file path=ppt/slides/_rels/slide32.xml.rels><?xml version="1.0" encoding="UTF-8" standalone="yes"?>
<Relationships xmlns="http://schemas.openxmlformats.org/package/2006/relationships"><Relationship Id="rId39" Type="http://schemas.openxmlformats.org/officeDocument/2006/relationships/image" Target="../media/image230.png"/><Relationship Id="rId3" Type="http://schemas.openxmlformats.org/officeDocument/2006/relationships/image" Target="../media/image20.png"/><Relationship Id="rId42" Type="http://schemas.openxmlformats.org/officeDocument/2006/relationships/image" Target="../media/image27.png"/><Relationship Id="rId47" Type="http://schemas.openxmlformats.org/officeDocument/2006/relationships/customXml" Target="../ink/ink27.xml"/><Relationship Id="rId38" Type="http://schemas.openxmlformats.org/officeDocument/2006/relationships/customXml" Target="../ink/ink23.xml"/><Relationship Id="rId46" Type="http://schemas.openxmlformats.org/officeDocument/2006/relationships/image" Target="../media/image29.png"/><Relationship Id="rId2" Type="http://schemas.openxmlformats.org/officeDocument/2006/relationships/notesSlide" Target="../notesSlides/notesSlide31.xml"/><Relationship Id="rId41" Type="http://schemas.openxmlformats.org/officeDocument/2006/relationships/image" Target="../media/image24.png"/><Relationship Id="rId1" Type="http://schemas.openxmlformats.org/officeDocument/2006/relationships/slideLayout" Target="../slideLayouts/slideLayout7.xml"/><Relationship Id="rId37" Type="http://schemas.openxmlformats.org/officeDocument/2006/relationships/image" Target="../media/image220.png"/><Relationship Id="rId40" Type="http://schemas.openxmlformats.org/officeDocument/2006/relationships/customXml" Target="../ink/ink24.xml"/><Relationship Id="rId45" Type="http://schemas.openxmlformats.org/officeDocument/2006/relationships/customXml" Target="../ink/ink26.xml"/><Relationship Id="rId28" Type="http://schemas.openxmlformats.org/officeDocument/2006/relationships/customXml" Target="../ink/ink22.xml"/><Relationship Id="rId44" Type="http://schemas.openxmlformats.org/officeDocument/2006/relationships/image" Target="../media/image28.png"/><Relationship Id="rId4" Type="http://schemas.openxmlformats.org/officeDocument/2006/relationships/customXml" Target="../ink/ink21.xml"/><Relationship Id="rId27" Type="http://schemas.openxmlformats.org/officeDocument/2006/relationships/image" Target="../media/image170.png"/><Relationship Id="rId43" Type="http://schemas.openxmlformats.org/officeDocument/2006/relationships/customXml" Target="../ink/ink25.xml"/><Relationship Id="rId48"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0.png"/><Relationship Id="rId7" Type="http://schemas.openxmlformats.org/officeDocument/2006/relationships/customXml" Target="../ink/ink29.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70.png"/><Relationship Id="rId5" Type="http://schemas.openxmlformats.org/officeDocument/2006/relationships/customXml" Target="../ink/ink28.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customXml" Target="../ink/ink34.xml"/><Relationship Id="rId18" Type="http://schemas.openxmlformats.org/officeDocument/2006/relationships/image" Target="../media/image41.png"/><Relationship Id="rId3" Type="http://schemas.openxmlformats.org/officeDocument/2006/relationships/image" Target="../media/image20.png"/><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38.png"/><Relationship Id="rId17" Type="http://schemas.openxmlformats.org/officeDocument/2006/relationships/customXml" Target="../ink/ink36.xml"/><Relationship Id="rId25" Type="http://schemas.openxmlformats.org/officeDocument/2006/relationships/image" Target="../media/image45.png"/><Relationship Id="rId2" Type="http://schemas.openxmlformats.org/officeDocument/2006/relationships/notesSlide" Target="../notesSlides/notesSlide37.xml"/><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customXml" Target="../ink/ink33.xml"/><Relationship Id="rId24" Type="http://schemas.openxmlformats.org/officeDocument/2006/relationships/image" Target="../media/image44.png"/><Relationship Id="rId5" Type="http://schemas.openxmlformats.org/officeDocument/2006/relationships/image" Target="../media/image34.png"/><Relationship Id="rId15" Type="http://schemas.openxmlformats.org/officeDocument/2006/relationships/customXml" Target="../ink/ink35.xml"/><Relationship Id="rId23" Type="http://schemas.openxmlformats.org/officeDocument/2006/relationships/customXml" Target="../ink/ink39.xml"/><Relationship Id="rId10" Type="http://schemas.openxmlformats.org/officeDocument/2006/relationships/image" Target="../media/image37.png"/><Relationship Id="rId19" Type="http://schemas.openxmlformats.org/officeDocument/2006/relationships/customXml" Target="../ink/ink37.xml"/><Relationship Id="rId4" Type="http://schemas.openxmlformats.org/officeDocument/2006/relationships/customXml" Target="../ink/ink30.xml"/><Relationship Id="rId9" Type="http://schemas.openxmlformats.org/officeDocument/2006/relationships/customXml" Target="../ink/ink32.xml"/><Relationship Id="rId14" Type="http://schemas.openxmlformats.org/officeDocument/2006/relationships/image" Target="../media/image39.png"/><Relationship Id="rId22"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customXml" Target="../ink/ink40.xml"/></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45.xml"/><Relationship Id="rId18" Type="http://schemas.openxmlformats.org/officeDocument/2006/relationships/image" Target="../media/image56.png"/><Relationship Id="rId3" Type="http://schemas.openxmlformats.org/officeDocument/2006/relationships/image" Target="../media/image20.png"/><Relationship Id="rId21" Type="http://schemas.openxmlformats.org/officeDocument/2006/relationships/customXml" Target="../ink/ink49.xml"/><Relationship Id="rId7" Type="http://schemas.openxmlformats.org/officeDocument/2006/relationships/customXml" Target="../ink/ink42.xml"/><Relationship Id="rId12" Type="http://schemas.openxmlformats.org/officeDocument/2006/relationships/image" Target="../media/image53.png"/><Relationship Id="rId17" Type="http://schemas.openxmlformats.org/officeDocument/2006/relationships/customXml" Target="../ink/ink47.xml"/><Relationship Id="rId25" Type="http://schemas.openxmlformats.org/officeDocument/2006/relationships/image" Target="../media/image60.png"/><Relationship Id="rId2" Type="http://schemas.openxmlformats.org/officeDocument/2006/relationships/notesSlide" Target="../notesSlides/notesSlide42.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customXml" Target="../ink/ink44.xml"/><Relationship Id="rId24" Type="http://schemas.openxmlformats.org/officeDocument/2006/relationships/image" Target="../media/image59.png"/><Relationship Id="rId5" Type="http://schemas.openxmlformats.org/officeDocument/2006/relationships/customXml" Target="../ink/ink41.xml"/><Relationship Id="rId15" Type="http://schemas.openxmlformats.org/officeDocument/2006/relationships/customXml" Target="../ink/ink46.xml"/><Relationship Id="rId23" Type="http://schemas.openxmlformats.org/officeDocument/2006/relationships/customXml" Target="../ink/ink50.xml"/><Relationship Id="rId10" Type="http://schemas.openxmlformats.org/officeDocument/2006/relationships/image" Target="../media/image52.png"/><Relationship Id="rId19" Type="http://schemas.openxmlformats.org/officeDocument/2006/relationships/customXml" Target="../ink/ink48.xml"/><Relationship Id="rId4" Type="http://schemas.openxmlformats.org/officeDocument/2006/relationships/image" Target="../media/image49.png"/><Relationship Id="rId9" Type="http://schemas.openxmlformats.org/officeDocument/2006/relationships/customXml" Target="../ink/ink43.xml"/><Relationship Id="rId14" Type="http://schemas.openxmlformats.org/officeDocument/2006/relationships/image" Target="../media/image54.png"/><Relationship Id="rId22"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FFF1BE-8D1F-A9FB-000F-1BF210F607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605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92904-9DD0-DD80-5D28-618F49BCC368}"/>
              </a:ext>
            </a:extLst>
          </p:cNvPr>
          <p:cNvPicPr>
            <a:picLocks noChangeAspect="1"/>
          </p:cNvPicPr>
          <p:nvPr/>
        </p:nvPicPr>
        <p:blipFill rotWithShape="1">
          <a:blip r:embed="rId3"/>
          <a:srcRect t="1888"/>
          <a:stretch/>
        </p:blipFill>
        <p:spPr>
          <a:xfrm>
            <a:off x="683860" y="691147"/>
            <a:ext cx="9748387" cy="4712854"/>
          </a:xfrm>
          <a:prstGeom prst="rect">
            <a:avLst/>
          </a:prstGeom>
        </p:spPr>
      </p:pic>
      <p:pic>
        <p:nvPicPr>
          <p:cNvPr id="4" name="图片 3">
            <a:extLst>
              <a:ext uri="{FF2B5EF4-FFF2-40B4-BE49-F238E27FC236}">
                <a16:creationId xmlns:a16="http://schemas.microsoft.com/office/drawing/2014/main" id="{70CFE894-4966-736D-53D9-8A33007DE124}"/>
              </a:ext>
            </a:extLst>
          </p:cNvPr>
          <p:cNvPicPr>
            <a:picLocks noChangeAspect="1"/>
          </p:cNvPicPr>
          <p:nvPr/>
        </p:nvPicPr>
        <p:blipFill>
          <a:blip r:embed="rId4"/>
          <a:stretch>
            <a:fillRect/>
          </a:stretch>
        </p:blipFill>
        <p:spPr>
          <a:xfrm>
            <a:off x="4858538" y="1466520"/>
            <a:ext cx="5010802" cy="717880"/>
          </a:xfrm>
          <a:prstGeom prst="rect">
            <a:avLst/>
          </a:prstGeom>
        </p:spPr>
      </p:pic>
      <p:sp>
        <p:nvSpPr>
          <p:cNvPr id="5" name="矩形 4">
            <a:extLst>
              <a:ext uri="{FF2B5EF4-FFF2-40B4-BE49-F238E27FC236}">
                <a16:creationId xmlns:a16="http://schemas.microsoft.com/office/drawing/2014/main" id="{FB225E3D-E433-57DE-B0D7-6948CCEBB17F}"/>
              </a:ext>
            </a:extLst>
          </p:cNvPr>
          <p:cNvSpPr/>
          <p:nvPr/>
        </p:nvSpPr>
        <p:spPr>
          <a:xfrm>
            <a:off x="4972836" y="2229667"/>
            <a:ext cx="602463" cy="4975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本框 6">
            <a:extLst>
              <a:ext uri="{FF2B5EF4-FFF2-40B4-BE49-F238E27FC236}">
                <a16:creationId xmlns:a16="http://schemas.microsoft.com/office/drawing/2014/main" id="{B6EF01CC-49D2-C159-1F79-8EC5D9276006}"/>
              </a:ext>
            </a:extLst>
          </p:cNvPr>
          <p:cNvSpPr txBox="1"/>
          <p:nvPr/>
        </p:nvSpPr>
        <p:spPr>
          <a:xfrm>
            <a:off x="455023" y="2720790"/>
            <a:ext cx="3781999" cy="461665"/>
          </a:xfrm>
          <a:prstGeom prst="rect">
            <a:avLst/>
          </a:prstGeom>
          <a:noFill/>
        </p:spPr>
        <p:txBody>
          <a:bodyPr wrap="square">
            <a:spAutoFit/>
          </a:bodyPr>
          <a:lstStyle/>
          <a:p>
            <a:r>
              <a:rPr lang="zh-TW" altLang="en-US" sz="2400" dirty="0">
                <a:latin typeface="+mn-lt"/>
              </a:rPr>
              <a:t>象限 </a:t>
            </a:r>
            <a:r>
              <a:rPr lang="en-US" altLang="zh-TW" sz="2400" dirty="0" err="1">
                <a:latin typeface="+mn-lt"/>
              </a:rPr>
              <a:t>ξj</a:t>
            </a:r>
            <a:r>
              <a:rPr lang="en-US" altLang="zh-TW" sz="2400" dirty="0">
                <a:latin typeface="+mn-lt"/>
              </a:rPr>
              <a:t> </a:t>
            </a:r>
            <a:r>
              <a:rPr lang="zh-TW" altLang="en-US" sz="2400" dirty="0">
                <a:latin typeface="+mn-lt"/>
              </a:rPr>
              <a:t>中的 </a:t>
            </a:r>
            <a:r>
              <a:rPr lang="en-US" altLang="zh-TW" sz="2400" dirty="0">
                <a:latin typeface="+mn-lt"/>
              </a:rPr>
              <a:t>KNN </a:t>
            </a:r>
            <a:r>
              <a:rPr lang="zh-TW" altLang="en-US" sz="2400" dirty="0">
                <a:latin typeface="+mn-lt"/>
              </a:rPr>
              <a:t>點的個數</a:t>
            </a:r>
            <a:endParaRPr lang="zh-TW" altLang="en-US" sz="2400" dirty="0"/>
          </a:p>
        </p:txBody>
      </p:sp>
      <p:pic>
        <p:nvPicPr>
          <p:cNvPr id="9" name="图片 8">
            <a:extLst>
              <a:ext uri="{FF2B5EF4-FFF2-40B4-BE49-F238E27FC236}">
                <a16:creationId xmlns:a16="http://schemas.microsoft.com/office/drawing/2014/main" id="{6D5ACFD8-EF76-0F56-6D50-980A63E1EE3F}"/>
              </a:ext>
            </a:extLst>
          </p:cNvPr>
          <p:cNvPicPr>
            <a:picLocks noChangeAspect="1"/>
          </p:cNvPicPr>
          <p:nvPr/>
        </p:nvPicPr>
        <p:blipFill>
          <a:blip r:embed="rId5"/>
          <a:stretch>
            <a:fillRect/>
          </a:stretch>
        </p:blipFill>
        <p:spPr>
          <a:xfrm>
            <a:off x="3544587" y="5479042"/>
            <a:ext cx="6324753" cy="742294"/>
          </a:xfrm>
          <a:prstGeom prst="rect">
            <a:avLst/>
          </a:prstGeom>
        </p:spPr>
      </p:pic>
      <p:sp>
        <p:nvSpPr>
          <p:cNvPr id="10" name="矩形 9">
            <a:extLst>
              <a:ext uri="{FF2B5EF4-FFF2-40B4-BE49-F238E27FC236}">
                <a16:creationId xmlns:a16="http://schemas.microsoft.com/office/drawing/2014/main" id="{D348CCBD-001B-8F31-214B-DBCD417D4A17}"/>
              </a:ext>
            </a:extLst>
          </p:cNvPr>
          <p:cNvSpPr/>
          <p:nvPr/>
        </p:nvSpPr>
        <p:spPr>
          <a:xfrm>
            <a:off x="3474220" y="2483426"/>
            <a:ext cx="602463" cy="3717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8EA15F9-E67F-946D-7983-E1ADBC494514}"/>
                  </a:ext>
                </a:extLst>
              </p:cNvPr>
              <p:cNvSpPr txBox="1"/>
              <p:nvPr/>
            </p:nvSpPr>
            <p:spPr>
              <a:xfrm>
                <a:off x="3861394" y="6257550"/>
                <a:ext cx="8393257" cy="369332"/>
              </a:xfrm>
              <a:prstGeom prst="rect">
                <a:avLst/>
              </a:prstGeom>
              <a:noFill/>
            </p:spPr>
            <p:txBody>
              <a:bodyPr wrap="square">
                <a:spAutoFit/>
              </a:bodyPr>
              <a:lstStyle/>
              <a:p>
                <a:r>
                  <a:rPr lang="zh-TW" altLang="en-US" dirty="0">
                    <a:latin typeface="+mn-lt"/>
                  </a:rPr>
                  <a:t>最後將屬性所有質心拼接成一個新的符號 </a:t>
                </a:r>
                <a14:m>
                  <m:oMath xmlns:m="http://schemas.openxmlformats.org/officeDocument/2006/math">
                    <m:sSub>
                      <m:sSubPr>
                        <m:ctrlPr>
                          <a:rPr lang="zh-TW" altLang="en-US" i="1" dirty="0" smtClean="0">
                            <a:solidFill>
                              <a:srgbClr val="836967"/>
                            </a:solidFill>
                            <a:latin typeface="Cambria Math" panose="02040503050406030204" pitchFamily="18" charset="0"/>
                          </a:rPr>
                        </m:ctrlPr>
                      </m:sSubPr>
                      <m:e>
                        <m:r>
                          <a:rPr lang="zh-TW" altLang="en-US" i="1" dirty="0" smtClean="0">
                            <a:latin typeface="Cambria Math" panose="02040503050406030204" pitchFamily="18" charset="0"/>
                          </a:rPr>
                          <m:t>𝑝</m:t>
                        </m:r>
                      </m:e>
                      <m:sub>
                        <m:r>
                          <a:rPr lang="en-US" altLang="zh-TW" b="0" i="1" dirty="0" smtClean="0">
                            <a:latin typeface="Cambria Math" panose="02040503050406030204" pitchFamily="18" charset="0"/>
                          </a:rPr>
                          <m:t>𝑐</m:t>
                        </m:r>
                      </m:sub>
                    </m:sSub>
                  </m:oMath>
                </a14:m>
                <a:r>
                  <a:rPr lang="zh-TW" altLang="en-US" dirty="0">
                    <a:latin typeface="+mn-lt"/>
                  </a:rPr>
                  <a:t> </a:t>
                </a:r>
                <a:endParaRPr lang="zh-TW" altLang="en-US" dirty="0"/>
              </a:p>
            </p:txBody>
          </p:sp>
        </mc:Choice>
        <mc:Fallback xmlns="">
          <p:sp>
            <p:nvSpPr>
              <p:cNvPr id="12" name="文本框 11">
                <a:extLst>
                  <a:ext uri="{FF2B5EF4-FFF2-40B4-BE49-F238E27FC236}">
                    <a16:creationId xmlns:a16="http://schemas.microsoft.com/office/drawing/2014/main" id="{38EA15F9-E67F-946D-7983-E1ADBC494514}"/>
                  </a:ext>
                </a:extLst>
              </p:cNvPr>
              <p:cNvSpPr txBox="1">
                <a:spLocks noRot="1" noChangeAspect="1" noMove="1" noResize="1" noEditPoints="1" noAdjustHandles="1" noChangeArrowheads="1" noChangeShapeType="1" noTextEdit="1"/>
              </p:cNvSpPr>
              <p:nvPr/>
            </p:nvSpPr>
            <p:spPr>
              <a:xfrm>
                <a:off x="3861394" y="6257550"/>
                <a:ext cx="8393257" cy="369332"/>
              </a:xfrm>
              <a:prstGeom prst="rect">
                <a:avLst/>
              </a:prstGeom>
              <a:blipFill>
                <a:blip r:embed="rId6"/>
                <a:stretch>
                  <a:fillRect l="-581" t="-10000" b="-26667"/>
                </a:stretch>
              </a:blipFill>
            </p:spPr>
            <p:txBody>
              <a:bodyPr/>
              <a:lstStyle/>
              <a:p>
                <a:r>
                  <a:rPr lang="zh-TW" altLang="en-US">
                    <a:noFill/>
                  </a:rPr>
                  <a:t> </a:t>
                </a:r>
              </a:p>
            </p:txBody>
          </p:sp>
        </mc:Fallback>
      </mc:AlternateContent>
      <p:sp>
        <p:nvSpPr>
          <p:cNvPr id="14" name="文本框 13">
            <a:extLst>
              <a:ext uri="{FF2B5EF4-FFF2-40B4-BE49-F238E27FC236}">
                <a16:creationId xmlns:a16="http://schemas.microsoft.com/office/drawing/2014/main" id="{A3246BFE-1D78-A16A-6435-DAD4CC3BC1B4}"/>
              </a:ext>
            </a:extLst>
          </p:cNvPr>
          <p:cNvSpPr txBox="1"/>
          <p:nvPr/>
        </p:nvSpPr>
        <p:spPr>
          <a:xfrm>
            <a:off x="3544587" y="5206814"/>
            <a:ext cx="612919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mn-lt"/>
              </a:rPr>
              <a:t>點 </a:t>
            </a:r>
            <a:r>
              <a:rPr lang="en-US" altLang="zh-TW" sz="2400" dirty="0">
                <a:latin typeface="+mn-lt"/>
              </a:rPr>
              <a:t>xci </a:t>
            </a:r>
            <a:r>
              <a:rPr lang="zh-TW" altLang="en-US" sz="2400" dirty="0">
                <a:latin typeface="+mn-lt"/>
              </a:rPr>
              <a:t>是否在象限 </a:t>
            </a:r>
            <a:r>
              <a:rPr lang="en-US" altLang="zh-TW" sz="2400" dirty="0">
                <a:latin typeface="+mn-lt"/>
              </a:rPr>
              <a:t>ξ </a:t>
            </a:r>
            <a:r>
              <a:rPr lang="zh-TW" altLang="en-US" sz="2400" dirty="0">
                <a:latin typeface="+mn-lt"/>
              </a:rPr>
              <a:t>內的係數</a:t>
            </a:r>
            <a:endParaRPr lang="en-US" altLang="zh-TW" sz="2400" dirty="0">
              <a:latin typeface="+mn-lt"/>
            </a:endParaRPr>
          </a:p>
        </p:txBody>
      </p:sp>
      <p:cxnSp>
        <p:nvCxnSpPr>
          <p:cNvPr id="16" name="直接箭头连接符 15">
            <a:extLst>
              <a:ext uri="{FF2B5EF4-FFF2-40B4-BE49-F238E27FC236}">
                <a16:creationId xmlns:a16="http://schemas.microsoft.com/office/drawing/2014/main" id="{8D2B964D-1C5C-8AAA-21A8-9ADA76305330}"/>
              </a:ext>
            </a:extLst>
          </p:cNvPr>
          <p:cNvCxnSpPr/>
          <p:nvPr/>
        </p:nvCxnSpPr>
        <p:spPr>
          <a:xfrm flipH="1">
            <a:off x="4076683" y="2720790"/>
            <a:ext cx="781855" cy="148907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8743107-484B-39DF-E675-F75B47D8E8D3}"/>
              </a:ext>
            </a:extLst>
          </p:cNvPr>
          <p:cNvSpPr/>
          <p:nvPr/>
        </p:nvSpPr>
        <p:spPr>
          <a:xfrm>
            <a:off x="3172213" y="3675545"/>
            <a:ext cx="4496072" cy="196581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108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8F99173-7418-50BD-B98D-82EA4746423F}"/>
              </a:ext>
            </a:extLst>
          </p:cNvPr>
          <p:cNvSpPr txBox="1"/>
          <p:nvPr/>
        </p:nvSpPr>
        <p:spPr>
          <a:xfrm>
            <a:off x="432303" y="314241"/>
            <a:ext cx="8096061" cy="1754326"/>
          </a:xfrm>
          <a:prstGeom prst="rect">
            <a:avLst/>
          </a:prstGeom>
          <a:noFill/>
        </p:spPr>
        <p:txBody>
          <a:bodyPr wrap="square">
            <a:spAutoFit/>
          </a:bodyPr>
          <a:lstStyle/>
          <a:p>
            <a:pPr marL="285750" indent="-285750">
              <a:buFont typeface="Arial" panose="020B0604020202020204" pitchFamily="34" charset="0"/>
              <a:buChar char="•"/>
            </a:pPr>
            <a:r>
              <a:rPr lang="zh-TW" altLang="en-US" dirty="0"/>
              <a:t>We adopt the local descriptor as the new attributes of a point that takes its relationship with its KNN neighbors into account. It is called the 1-hop attributes.</a:t>
            </a:r>
            <a:endParaRPr lang="en-US" altLang="zh-TW" dirty="0"/>
          </a:p>
          <a:p>
            <a:pPr marL="285750" indent="-285750">
              <a:buFont typeface="Arial" panose="020B0604020202020204" pitchFamily="34" charset="0"/>
              <a:buChar char="•"/>
            </a:pPr>
            <a:r>
              <a:rPr lang="en-US" altLang="zh-TW" dirty="0"/>
              <a:t>If </a:t>
            </a:r>
            <a:r>
              <a:rPr lang="en-US" altLang="zh-TW" dirty="0" err="1"/>
              <a:t>pB</a:t>
            </a:r>
            <a:r>
              <a:rPr lang="en-US" altLang="zh-TW" dirty="0"/>
              <a:t> is a member in KNN(</a:t>
            </a:r>
            <a:r>
              <a:rPr lang="en-US" altLang="zh-TW" dirty="0" err="1"/>
              <a:t>pA</a:t>
            </a:r>
            <a:r>
              <a:rPr lang="en-US" altLang="zh-TW" dirty="0"/>
              <a:t>), we call that </a:t>
            </a:r>
            <a:r>
              <a:rPr lang="en-US" altLang="zh-TW" dirty="0" err="1"/>
              <a:t>pB</a:t>
            </a:r>
            <a:r>
              <a:rPr lang="en-US" altLang="zh-TW" dirty="0"/>
              <a:t> is</a:t>
            </a:r>
            <a:r>
              <a:rPr lang="zh-TW" altLang="en-US" dirty="0"/>
              <a:t> </a:t>
            </a:r>
            <a:r>
              <a:rPr lang="en-US" altLang="zh-TW" dirty="0"/>
              <a:t>a 1-hop neighbor of </a:t>
            </a:r>
            <a:r>
              <a:rPr lang="en-US" altLang="zh-TW" dirty="0" err="1"/>
              <a:t>pA.</a:t>
            </a:r>
            <a:r>
              <a:rPr lang="en-US" altLang="zh-TW" dirty="0"/>
              <a:t> If </a:t>
            </a:r>
            <a:r>
              <a:rPr lang="en-US" altLang="zh-TW" dirty="0" err="1"/>
              <a:t>pC</a:t>
            </a:r>
            <a:r>
              <a:rPr lang="en-US" altLang="zh-TW" dirty="0"/>
              <a:t> is a 1-hop neighbor of</a:t>
            </a:r>
            <a:r>
              <a:rPr lang="zh-TW" altLang="en-US" dirty="0"/>
              <a:t> </a:t>
            </a:r>
            <a:r>
              <a:rPr lang="en-US" altLang="zh-TW" dirty="0" err="1"/>
              <a:t>pB</a:t>
            </a:r>
            <a:r>
              <a:rPr lang="en-US" altLang="zh-TW" dirty="0"/>
              <a:t> and </a:t>
            </a:r>
            <a:r>
              <a:rPr lang="en-US" altLang="zh-TW" dirty="0" err="1"/>
              <a:t>pB</a:t>
            </a:r>
            <a:r>
              <a:rPr lang="en-US" altLang="zh-TW" dirty="0"/>
              <a:t> is a 1-hop neighbor of </a:t>
            </a:r>
            <a:r>
              <a:rPr lang="en-US" altLang="zh-TW" dirty="0" err="1"/>
              <a:t>pA</a:t>
            </a:r>
            <a:r>
              <a:rPr lang="en-US" altLang="zh-TW" dirty="0"/>
              <a:t>, we call </a:t>
            </a:r>
            <a:r>
              <a:rPr lang="en-US" altLang="zh-TW" dirty="0" err="1"/>
              <a:t>pC</a:t>
            </a:r>
            <a:r>
              <a:rPr lang="en-US" altLang="zh-TW" dirty="0"/>
              <a:t> is</a:t>
            </a:r>
            <a:r>
              <a:rPr lang="zh-TW" altLang="en-US" dirty="0"/>
              <a:t> </a:t>
            </a:r>
            <a:r>
              <a:rPr lang="en-US" altLang="zh-TW" dirty="0"/>
              <a:t>a 2-hop neighbor of </a:t>
            </a:r>
            <a:r>
              <a:rPr lang="en-US" altLang="zh-TW" dirty="0" err="1"/>
              <a:t>pA</a:t>
            </a:r>
            <a:r>
              <a:rPr lang="en-US" altLang="zh-TW" dirty="0"/>
              <a:t> if </a:t>
            </a:r>
            <a:r>
              <a:rPr lang="en-US" altLang="zh-TW" dirty="0" err="1"/>
              <a:t>pC</a:t>
            </a:r>
            <a:r>
              <a:rPr lang="en-US" altLang="zh-TW" dirty="0"/>
              <a:t> is not a 1-hop neighbor</a:t>
            </a:r>
            <a:r>
              <a:rPr lang="zh-TW" altLang="en-US" dirty="0"/>
              <a:t> </a:t>
            </a:r>
            <a:r>
              <a:rPr lang="en-US" altLang="zh-TW" dirty="0"/>
              <a:t>of </a:t>
            </a:r>
            <a:r>
              <a:rPr lang="en-US" altLang="zh-TW" dirty="0" err="1"/>
              <a:t>pA.</a:t>
            </a:r>
            <a:r>
              <a:rPr lang="en-US" altLang="zh-TW" dirty="0"/>
              <a:t> </a:t>
            </a:r>
            <a:r>
              <a:rPr lang="zh-TW" altLang="en-US" dirty="0"/>
              <a:t> </a:t>
            </a:r>
            <a:endParaRPr lang="en-US" altLang="zh-TW" dirty="0"/>
          </a:p>
          <a:p>
            <a:pPr marL="285750" indent="-285750">
              <a:buFont typeface="Arial" panose="020B0604020202020204" pitchFamily="34" charset="0"/>
              <a:buChar char="•"/>
            </a:pPr>
            <a:endParaRPr lang="zh-TW" altLang="en-US" dirty="0"/>
          </a:p>
        </p:txBody>
      </p:sp>
      <p:sp>
        <p:nvSpPr>
          <p:cNvPr id="4" name="椭圆 3">
            <a:extLst>
              <a:ext uri="{FF2B5EF4-FFF2-40B4-BE49-F238E27FC236}">
                <a16:creationId xmlns:a16="http://schemas.microsoft.com/office/drawing/2014/main" id="{D4091B6E-DC92-056D-77AD-F6066B1CF2F7}"/>
              </a:ext>
            </a:extLst>
          </p:cNvPr>
          <p:cNvSpPr/>
          <p:nvPr/>
        </p:nvSpPr>
        <p:spPr>
          <a:xfrm>
            <a:off x="1557196" y="3150611"/>
            <a:ext cx="805758" cy="805758"/>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dirty="0"/>
              <a:t>PA</a:t>
            </a:r>
            <a:endParaRPr lang="zh-TW" altLang="en-US" sz="2800" dirty="0"/>
          </a:p>
        </p:txBody>
      </p:sp>
      <p:sp>
        <p:nvSpPr>
          <p:cNvPr id="5" name="椭圆 4">
            <a:extLst>
              <a:ext uri="{FF2B5EF4-FFF2-40B4-BE49-F238E27FC236}">
                <a16:creationId xmlns:a16="http://schemas.microsoft.com/office/drawing/2014/main" id="{DB4275E3-D338-85C3-DCF4-95B3C1B5BA37}"/>
              </a:ext>
            </a:extLst>
          </p:cNvPr>
          <p:cNvSpPr/>
          <p:nvPr/>
        </p:nvSpPr>
        <p:spPr>
          <a:xfrm>
            <a:off x="2832226" y="3150611"/>
            <a:ext cx="805758" cy="805758"/>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dirty="0"/>
              <a:t>PB</a:t>
            </a:r>
            <a:endParaRPr lang="zh-TW" altLang="en-US" sz="2800" dirty="0"/>
          </a:p>
        </p:txBody>
      </p:sp>
      <p:sp>
        <p:nvSpPr>
          <p:cNvPr id="6" name="椭圆 5">
            <a:extLst>
              <a:ext uri="{FF2B5EF4-FFF2-40B4-BE49-F238E27FC236}">
                <a16:creationId xmlns:a16="http://schemas.microsoft.com/office/drawing/2014/main" id="{F093204F-560C-5D07-73DC-91284DEB23D7}"/>
              </a:ext>
            </a:extLst>
          </p:cNvPr>
          <p:cNvSpPr/>
          <p:nvPr/>
        </p:nvSpPr>
        <p:spPr>
          <a:xfrm>
            <a:off x="2241487" y="2068567"/>
            <a:ext cx="805758" cy="805758"/>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dirty="0"/>
              <a:t>PC</a:t>
            </a:r>
            <a:endParaRPr lang="zh-TW" altLang="en-US"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699E92C-E2ED-9F22-4A8C-A25E35873376}"/>
                  </a:ext>
                </a:extLst>
              </p:cNvPr>
              <p:cNvSpPr txBox="1"/>
              <p:nvPr/>
            </p:nvSpPr>
            <p:spPr>
              <a:xfrm>
                <a:off x="1105654" y="4497809"/>
                <a:ext cx="8785633" cy="2031325"/>
              </a:xfrm>
              <a:prstGeom prst="rect">
                <a:avLst/>
              </a:prstGeom>
              <a:noFill/>
            </p:spPr>
            <p:txBody>
              <a:bodyPr wrap="square">
                <a:spAutoFit/>
              </a:bodyPr>
              <a:lstStyle/>
              <a:p>
                <a:r>
                  <a:rPr lang="en-US" altLang="zh-TW" dirty="0"/>
                  <a:t>pB </a:t>
                </a:r>
                <a14:m>
                  <m:oMath xmlns:m="http://schemas.openxmlformats.org/officeDocument/2006/math">
                    <m:r>
                      <a:rPr lang="en-US" altLang="zh-TW" b="0" i="0" smtClean="0">
                        <a:latin typeface="Cambria Math" panose="02040503050406030204" pitchFamily="18" charset="0"/>
                      </a:rPr>
                      <m:t> </m:t>
                    </m:r>
                    <m:r>
                      <a:rPr lang="en-US" altLang="zh-TW" smtClean="0">
                        <a:latin typeface="Cambria Math" panose="02040503050406030204" pitchFamily="18" charset="0"/>
                      </a:rPr>
                      <m:t>∈</m:t>
                    </m:r>
                  </m:oMath>
                </a14:m>
                <a:r>
                  <a:rPr lang="en-US" altLang="zh-TW" dirty="0"/>
                  <a:t> KNN</a:t>
                </a:r>
                <a:r>
                  <a:rPr lang="zh-TW" altLang="en-US" dirty="0"/>
                  <a:t>（</a:t>
                </a:r>
                <a:r>
                  <a:rPr lang="en-US" altLang="zh-TW" dirty="0" err="1"/>
                  <a:t>pA</a:t>
                </a:r>
                <a:r>
                  <a:rPr lang="zh-TW" altLang="en-US" dirty="0"/>
                  <a:t>）</a:t>
                </a:r>
                <a:r>
                  <a:rPr lang="en-US" altLang="zh-TW" dirty="0"/>
                  <a:t>&gt;&gt; </a:t>
                </a:r>
                <a:r>
                  <a:rPr lang="en-US" altLang="zh-TW" dirty="0" err="1"/>
                  <a:t>pB</a:t>
                </a:r>
                <a:r>
                  <a:rPr lang="en-US" altLang="zh-TW" dirty="0"/>
                  <a:t> </a:t>
                </a:r>
                <a:r>
                  <a:rPr lang="zh-TW" altLang="en-US" dirty="0"/>
                  <a:t>是 </a:t>
                </a:r>
                <a:r>
                  <a:rPr lang="en-US" altLang="zh-TW" dirty="0" err="1"/>
                  <a:t>pA</a:t>
                </a:r>
                <a:r>
                  <a:rPr lang="en-US" altLang="zh-TW" dirty="0"/>
                  <a:t> </a:t>
                </a:r>
                <a:r>
                  <a:rPr lang="zh-TW" altLang="en-US" dirty="0"/>
                  <a:t>的</a:t>
                </a:r>
                <a:r>
                  <a:rPr lang="en-US" altLang="zh-TW" dirty="0"/>
                  <a:t>1-hop</a:t>
                </a:r>
                <a:r>
                  <a:rPr lang="zh-TW" altLang="en-US" dirty="0"/>
                  <a:t>鄰居</a:t>
                </a:r>
                <a:endParaRPr lang="en-US" altLang="zh-TW" dirty="0"/>
              </a:p>
              <a:p>
                <a:r>
                  <a:rPr lang="zh-TW" altLang="en-US" dirty="0"/>
                  <a:t>如果 </a:t>
                </a:r>
                <a:r>
                  <a:rPr lang="en-US" altLang="zh-TW" dirty="0" err="1"/>
                  <a:t>pC</a:t>
                </a:r>
                <a:r>
                  <a:rPr lang="en-US" altLang="zh-TW" dirty="0"/>
                  <a:t> </a:t>
                </a:r>
                <a:r>
                  <a:rPr lang="zh-TW" altLang="en-US" dirty="0"/>
                  <a:t>是 </a:t>
                </a:r>
                <a:r>
                  <a:rPr lang="en-US" altLang="zh-TW" dirty="0" err="1"/>
                  <a:t>pB</a:t>
                </a:r>
                <a:r>
                  <a:rPr lang="en-US" altLang="zh-TW" dirty="0"/>
                  <a:t> </a:t>
                </a:r>
                <a:r>
                  <a:rPr lang="zh-TW" altLang="en-US" dirty="0"/>
                  <a:t>的 </a:t>
                </a:r>
                <a:r>
                  <a:rPr lang="en-US" altLang="zh-TW" dirty="0"/>
                  <a:t>1 </a:t>
                </a:r>
                <a:r>
                  <a:rPr lang="zh-TW" altLang="en-US" dirty="0"/>
                  <a:t>跳鄰居 且 </a:t>
                </a:r>
                <a:r>
                  <a:rPr lang="en-US" altLang="zh-TW" dirty="0" err="1"/>
                  <a:t>pB</a:t>
                </a:r>
                <a:r>
                  <a:rPr lang="en-US" altLang="zh-TW" dirty="0"/>
                  <a:t> </a:t>
                </a:r>
                <a:r>
                  <a:rPr lang="zh-TW" altLang="en-US" dirty="0"/>
                  <a:t>是 </a:t>
                </a:r>
                <a:r>
                  <a:rPr lang="en-US" altLang="zh-TW" dirty="0" err="1"/>
                  <a:t>pA</a:t>
                </a:r>
                <a:r>
                  <a:rPr lang="en-US" altLang="zh-TW" dirty="0"/>
                  <a:t> </a:t>
                </a:r>
                <a:r>
                  <a:rPr lang="zh-TW" altLang="en-US" dirty="0"/>
                  <a:t>的 </a:t>
                </a:r>
                <a:r>
                  <a:rPr lang="en-US" altLang="zh-TW" dirty="0"/>
                  <a:t>1 </a:t>
                </a:r>
                <a:r>
                  <a:rPr lang="zh-TW" altLang="en-US" dirty="0"/>
                  <a:t>跳鄰居，</a:t>
                </a:r>
                <a:endParaRPr lang="en-US" altLang="zh-TW" dirty="0"/>
              </a:p>
              <a:p>
                <a:r>
                  <a:rPr lang="zh-TW" altLang="en-US" dirty="0"/>
                  <a:t>如果 </a:t>
                </a:r>
                <a:r>
                  <a:rPr lang="en-US" altLang="zh-TW" dirty="0" err="1"/>
                  <a:t>pC</a:t>
                </a:r>
                <a:r>
                  <a:rPr lang="en-US" altLang="zh-TW" dirty="0"/>
                  <a:t> </a:t>
                </a:r>
                <a:r>
                  <a:rPr lang="zh-TW" altLang="en-US" dirty="0"/>
                  <a:t>不是 </a:t>
                </a:r>
                <a:r>
                  <a:rPr lang="en-US" altLang="zh-TW" dirty="0" err="1"/>
                  <a:t>pA</a:t>
                </a:r>
                <a:r>
                  <a:rPr lang="en-US" altLang="zh-TW" dirty="0"/>
                  <a:t> </a:t>
                </a:r>
                <a:r>
                  <a:rPr lang="zh-TW" altLang="en-US" dirty="0"/>
                  <a:t>的 </a:t>
                </a:r>
                <a:r>
                  <a:rPr lang="en-US" altLang="zh-TW" dirty="0"/>
                  <a:t>1 </a:t>
                </a:r>
                <a:r>
                  <a:rPr lang="zh-TW" altLang="en-US" dirty="0"/>
                  <a:t>跳鄰居，我們稱 </a:t>
                </a:r>
                <a:r>
                  <a:rPr lang="en-US" altLang="zh-TW" dirty="0" err="1"/>
                  <a:t>pC</a:t>
                </a:r>
                <a:r>
                  <a:rPr lang="en-US" altLang="zh-TW" dirty="0"/>
                  <a:t> </a:t>
                </a:r>
                <a:r>
                  <a:rPr lang="zh-TW" altLang="en-US" dirty="0"/>
                  <a:t>是 </a:t>
                </a:r>
                <a:r>
                  <a:rPr lang="en-US" altLang="zh-TW" dirty="0" err="1"/>
                  <a:t>pA</a:t>
                </a:r>
                <a:r>
                  <a:rPr lang="en-US" altLang="zh-TW" dirty="0"/>
                  <a:t> </a:t>
                </a:r>
                <a:r>
                  <a:rPr lang="zh-TW" altLang="en-US" dirty="0"/>
                  <a:t>的 </a:t>
                </a:r>
                <a:r>
                  <a:rPr lang="en-US" altLang="zh-TW" dirty="0"/>
                  <a:t>2 </a:t>
                </a:r>
                <a:r>
                  <a:rPr lang="zh-TW" altLang="en-US" dirty="0"/>
                  <a:t>跳鄰居。</a:t>
                </a:r>
                <a:endParaRPr lang="en-US" altLang="zh-TW" dirty="0"/>
              </a:p>
              <a:p>
                <a:endParaRPr lang="en-US" altLang="zh-TW" dirty="0"/>
              </a:p>
              <a:p>
                <a:r>
                  <a:rPr lang="en-US" altLang="zh-TW" dirty="0"/>
                  <a:t>0</a:t>
                </a:r>
                <a:r>
                  <a:rPr lang="zh-TW" altLang="en-US" dirty="0"/>
                  <a:t> </a:t>
                </a:r>
                <a:r>
                  <a:rPr lang="en-US" altLang="zh-TW" dirty="0"/>
                  <a:t>hop &gt; 3</a:t>
                </a:r>
                <a:r>
                  <a:rPr lang="zh-TW" altLang="en-US" dirty="0"/>
                  <a:t>維</a:t>
                </a:r>
                <a:endParaRPr lang="en-US" altLang="zh-TW" dirty="0"/>
              </a:p>
              <a:p>
                <a:r>
                  <a:rPr lang="en-US" altLang="zh-TW" dirty="0"/>
                  <a:t>1</a:t>
                </a:r>
                <a:r>
                  <a:rPr lang="zh-TW" altLang="en-US" dirty="0"/>
                  <a:t> </a:t>
                </a:r>
                <a:r>
                  <a:rPr lang="en-US" altLang="zh-TW" dirty="0"/>
                  <a:t>hop &gt; 3*8 = 24 </a:t>
                </a:r>
                <a:r>
                  <a:rPr lang="zh-TW" altLang="en-US" dirty="0"/>
                  <a:t>維</a:t>
                </a:r>
                <a:endParaRPr lang="en-US" altLang="zh-TW" dirty="0"/>
              </a:p>
              <a:p>
                <a:r>
                  <a:rPr lang="en-US" altLang="zh-TW" dirty="0"/>
                  <a:t>2</a:t>
                </a:r>
                <a:r>
                  <a:rPr lang="zh-TW" altLang="en-US" dirty="0"/>
                  <a:t> </a:t>
                </a:r>
                <a:r>
                  <a:rPr lang="en-US" altLang="zh-TW" dirty="0"/>
                  <a:t>hop &gt; 24*8 = 192 </a:t>
                </a:r>
                <a:r>
                  <a:rPr lang="zh-TW" altLang="en-US" dirty="0"/>
                  <a:t>維</a:t>
                </a:r>
                <a:endParaRPr lang="en-US" altLang="zh-TW" dirty="0"/>
              </a:p>
            </p:txBody>
          </p:sp>
        </mc:Choice>
        <mc:Fallback xmlns="">
          <p:sp>
            <p:nvSpPr>
              <p:cNvPr id="8" name="文本框 7">
                <a:extLst>
                  <a:ext uri="{FF2B5EF4-FFF2-40B4-BE49-F238E27FC236}">
                    <a16:creationId xmlns:a16="http://schemas.microsoft.com/office/drawing/2014/main" id="{B699E92C-E2ED-9F22-4A8C-A25E35873376}"/>
                  </a:ext>
                </a:extLst>
              </p:cNvPr>
              <p:cNvSpPr txBox="1">
                <a:spLocks noRot="1" noChangeAspect="1" noMove="1" noResize="1" noEditPoints="1" noAdjustHandles="1" noChangeArrowheads="1" noChangeShapeType="1" noTextEdit="1"/>
              </p:cNvSpPr>
              <p:nvPr/>
            </p:nvSpPr>
            <p:spPr>
              <a:xfrm>
                <a:off x="1105654" y="4497809"/>
                <a:ext cx="8785633" cy="2031325"/>
              </a:xfrm>
              <a:prstGeom prst="rect">
                <a:avLst/>
              </a:prstGeom>
              <a:blipFill>
                <a:blip r:embed="rId3"/>
                <a:stretch>
                  <a:fillRect l="-555" t="-1802" b="-3904"/>
                </a:stretch>
              </a:blipFill>
            </p:spPr>
            <p:txBody>
              <a:bodyPr/>
              <a:lstStyle/>
              <a:p>
                <a:r>
                  <a:rPr lang="zh-TW" altLang="en-US">
                    <a:noFill/>
                  </a:rPr>
                  <a:t> </a:t>
                </a:r>
              </a:p>
            </p:txBody>
          </p:sp>
        </mc:Fallback>
      </mc:AlternateContent>
      <p:sp>
        <p:nvSpPr>
          <p:cNvPr id="12" name="椭圆 11">
            <a:extLst>
              <a:ext uri="{FF2B5EF4-FFF2-40B4-BE49-F238E27FC236}">
                <a16:creationId xmlns:a16="http://schemas.microsoft.com/office/drawing/2014/main" id="{B098FFA0-9AFB-4D56-7715-9AFCE341EC4E}"/>
              </a:ext>
            </a:extLst>
          </p:cNvPr>
          <p:cNvSpPr/>
          <p:nvPr/>
        </p:nvSpPr>
        <p:spPr>
          <a:xfrm>
            <a:off x="5095592" y="3150611"/>
            <a:ext cx="805758" cy="805758"/>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dirty="0"/>
              <a:t>PA</a:t>
            </a:r>
            <a:endParaRPr lang="zh-TW" altLang="en-US" sz="2800" dirty="0"/>
          </a:p>
        </p:txBody>
      </p:sp>
      <p:sp>
        <p:nvSpPr>
          <p:cNvPr id="13" name="椭圆 12">
            <a:extLst>
              <a:ext uri="{FF2B5EF4-FFF2-40B4-BE49-F238E27FC236}">
                <a16:creationId xmlns:a16="http://schemas.microsoft.com/office/drawing/2014/main" id="{551C0E10-1AA4-BD51-2099-5880EB1ED673}"/>
              </a:ext>
            </a:extLst>
          </p:cNvPr>
          <p:cNvSpPr/>
          <p:nvPr/>
        </p:nvSpPr>
        <p:spPr>
          <a:xfrm>
            <a:off x="6370622" y="3150611"/>
            <a:ext cx="805758" cy="805758"/>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dirty="0"/>
              <a:t>PB</a:t>
            </a:r>
            <a:endParaRPr lang="zh-TW" altLang="en-US" sz="2800" dirty="0"/>
          </a:p>
        </p:txBody>
      </p:sp>
      <p:sp>
        <p:nvSpPr>
          <p:cNvPr id="14" name="椭圆 13">
            <a:extLst>
              <a:ext uri="{FF2B5EF4-FFF2-40B4-BE49-F238E27FC236}">
                <a16:creationId xmlns:a16="http://schemas.microsoft.com/office/drawing/2014/main" id="{825448C0-EDCE-332A-4E56-353D603BCF98}"/>
              </a:ext>
            </a:extLst>
          </p:cNvPr>
          <p:cNvSpPr/>
          <p:nvPr/>
        </p:nvSpPr>
        <p:spPr>
          <a:xfrm>
            <a:off x="7754296" y="3150611"/>
            <a:ext cx="805758" cy="805758"/>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dirty="0"/>
              <a:t>PC</a:t>
            </a:r>
            <a:endParaRPr lang="zh-TW" altLang="en-US" sz="2800" dirty="0"/>
          </a:p>
        </p:txBody>
      </p:sp>
      <p:cxnSp>
        <p:nvCxnSpPr>
          <p:cNvPr id="16" name="直接连接符 15">
            <a:extLst>
              <a:ext uri="{FF2B5EF4-FFF2-40B4-BE49-F238E27FC236}">
                <a16:creationId xmlns:a16="http://schemas.microsoft.com/office/drawing/2014/main" id="{0366D290-F776-6F38-762E-9BBE581E1C39}"/>
              </a:ext>
            </a:extLst>
          </p:cNvPr>
          <p:cNvCxnSpPr>
            <a:stCxn id="4" idx="6"/>
            <a:endCxn id="5" idx="2"/>
          </p:cNvCxnSpPr>
          <p:nvPr/>
        </p:nvCxnSpPr>
        <p:spPr>
          <a:xfrm>
            <a:off x="2362954" y="3553490"/>
            <a:ext cx="46927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2F49ACD-1497-61A9-FA64-D36596324021}"/>
              </a:ext>
            </a:extLst>
          </p:cNvPr>
          <p:cNvCxnSpPr>
            <a:stCxn id="12" idx="6"/>
            <a:endCxn id="13" idx="2"/>
          </p:cNvCxnSpPr>
          <p:nvPr/>
        </p:nvCxnSpPr>
        <p:spPr>
          <a:xfrm>
            <a:off x="5901350" y="3553490"/>
            <a:ext cx="46927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4C3B7BF-F10F-7D81-4B6E-74555A032D27}"/>
              </a:ext>
            </a:extLst>
          </p:cNvPr>
          <p:cNvCxnSpPr>
            <a:stCxn id="6" idx="5"/>
            <a:endCxn id="5" idx="0"/>
          </p:cNvCxnSpPr>
          <p:nvPr/>
        </p:nvCxnSpPr>
        <p:spPr>
          <a:xfrm>
            <a:off x="2929244" y="2756324"/>
            <a:ext cx="305861" cy="39428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C78097E-FDDC-4BF7-498F-793BD4917E50}"/>
              </a:ext>
            </a:extLst>
          </p:cNvPr>
          <p:cNvCxnSpPr>
            <a:cxnSpLocks/>
            <a:stCxn id="13" idx="6"/>
            <a:endCxn id="14" idx="2"/>
          </p:cNvCxnSpPr>
          <p:nvPr/>
        </p:nvCxnSpPr>
        <p:spPr>
          <a:xfrm>
            <a:off x="7176380" y="3553490"/>
            <a:ext cx="577916"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92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25563D8-7CFA-8A52-B5CD-E0A497C2EB5F}"/>
              </a:ext>
            </a:extLst>
          </p:cNvPr>
          <p:cNvSpPr txBox="1"/>
          <p:nvPr/>
        </p:nvSpPr>
        <p:spPr>
          <a:xfrm>
            <a:off x="821601" y="325991"/>
            <a:ext cx="9942969" cy="923330"/>
          </a:xfrm>
          <a:prstGeom prst="rect">
            <a:avLst/>
          </a:prstGeom>
          <a:noFill/>
        </p:spPr>
        <p:txBody>
          <a:bodyPr wrap="square">
            <a:spAutoFit/>
          </a:bodyPr>
          <a:lstStyle/>
          <a:p>
            <a:pPr marL="285750" indent="-285750">
              <a:buFont typeface="Arial" panose="020B0604020202020204" pitchFamily="34" charset="0"/>
              <a:buChar char="•"/>
            </a:pPr>
            <a:r>
              <a:rPr lang="zh-TW" altLang="en-US" dirty="0"/>
              <a:t>As n becomes larger, the n-hop attributes offer a larger coverage of points in a point cloud model, which is analogous to a larger receptive field in deeper layers of CNNs. </a:t>
            </a:r>
            <a:endParaRPr lang="en-US" altLang="zh-TW" dirty="0"/>
          </a:p>
          <a:p>
            <a:pPr marL="285750" indent="-285750">
              <a:buFont typeface="Arial" panose="020B0604020202020204" pitchFamily="34" charset="0"/>
              <a:buChar char="•"/>
            </a:pPr>
            <a:r>
              <a:rPr lang="en-US" altLang="zh-TW" dirty="0"/>
              <a:t>Each Saab transform contains three steps: 1) DC/AC separation, 2) PCA and 3) bias addition. </a:t>
            </a:r>
            <a:endParaRPr lang="zh-TW" altLang="en-US" dirty="0"/>
          </a:p>
        </p:txBody>
      </p:sp>
      <p:pic>
        <p:nvPicPr>
          <p:cNvPr id="5" name="图片 4">
            <a:extLst>
              <a:ext uri="{FF2B5EF4-FFF2-40B4-BE49-F238E27FC236}">
                <a16:creationId xmlns:a16="http://schemas.microsoft.com/office/drawing/2014/main" id="{114C21BA-9358-5138-4E2F-4E66E3095923}"/>
              </a:ext>
            </a:extLst>
          </p:cNvPr>
          <p:cNvPicPr>
            <a:picLocks noChangeAspect="1"/>
          </p:cNvPicPr>
          <p:nvPr/>
        </p:nvPicPr>
        <p:blipFill>
          <a:blip r:embed="rId3"/>
          <a:stretch>
            <a:fillRect/>
          </a:stretch>
        </p:blipFill>
        <p:spPr>
          <a:xfrm>
            <a:off x="1828333" y="1358020"/>
            <a:ext cx="7464460" cy="5332491"/>
          </a:xfrm>
          <a:prstGeom prst="rect">
            <a:avLst/>
          </a:prstGeom>
        </p:spPr>
      </p:pic>
    </p:spTree>
    <p:extLst>
      <p:ext uri="{BB962C8B-B14F-4D97-AF65-F5344CB8AC3E}">
        <p14:creationId xmlns:p14="http://schemas.microsoft.com/office/powerpoint/2010/main" val="286700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570D9D3-4652-B860-F548-FB5DA162EBB8}"/>
              </a:ext>
            </a:extLst>
          </p:cNvPr>
          <p:cNvPicPr>
            <a:picLocks noChangeAspect="1"/>
          </p:cNvPicPr>
          <p:nvPr/>
        </p:nvPicPr>
        <p:blipFill>
          <a:blip r:embed="rId3"/>
          <a:stretch>
            <a:fillRect/>
          </a:stretch>
        </p:blipFill>
        <p:spPr>
          <a:xfrm>
            <a:off x="1375878" y="2064189"/>
            <a:ext cx="8438079" cy="4316670"/>
          </a:xfrm>
          <a:prstGeom prst="rect">
            <a:avLst/>
          </a:prstGeom>
        </p:spPr>
      </p:pic>
      <p:sp>
        <p:nvSpPr>
          <p:cNvPr id="4" name="文本框 3">
            <a:extLst>
              <a:ext uri="{FF2B5EF4-FFF2-40B4-BE49-F238E27FC236}">
                <a16:creationId xmlns:a16="http://schemas.microsoft.com/office/drawing/2014/main" id="{CD692910-3AA5-9413-0A6A-01F30BA93D69}"/>
              </a:ext>
            </a:extLst>
          </p:cNvPr>
          <p:cNvSpPr txBox="1"/>
          <p:nvPr/>
        </p:nvSpPr>
        <p:spPr>
          <a:xfrm>
            <a:off x="1129420" y="259914"/>
            <a:ext cx="9879594" cy="2308324"/>
          </a:xfrm>
          <a:prstGeom prst="rect">
            <a:avLst/>
          </a:prstGeom>
          <a:noFill/>
        </p:spPr>
        <p:txBody>
          <a:bodyPr wrap="square">
            <a:spAutoFit/>
          </a:bodyPr>
          <a:lstStyle/>
          <a:p>
            <a:r>
              <a:rPr lang="zh-TW" altLang="en-US" dirty="0"/>
              <a:t>To enrich the feature set, we consider multiple aggregation/pooling schemes such as the max pooling , the mean aggregation, the l1-norm aggregation and the l2-norm aggregation</a:t>
            </a:r>
            <a:r>
              <a:rPr lang="en-US" altLang="zh-TW" dirty="0"/>
              <a:t>.</a:t>
            </a:r>
          </a:p>
          <a:p>
            <a:endParaRPr lang="en-US" altLang="zh-TW" dirty="0"/>
          </a:p>
          <a:p>
            <a:r>
              <a:rPr lang="en-US" altLang="zh-TW" dirty="0"/>
              <a:t>To reduce computational complexity and speed up the coverage rate, we adopt a spatial sampling scheme between two consecutive </a:t>
            </a:r>
            <a:r>
              <a:rPr lang="en-US" altLang="zh-TW" dirty="0" err="1"/>
              <a:t>PointHop</a:t>
            </a:r>
            <a:r>
              <a:rPr lang="en-US" altLang="zh-TW" dirty="0"/>
              <a:t> units so that the number of points to be processed is reduced. </a:t>
            </a:r>
          </a:p>
          <a:p>
            <a:endParaRPr lang="en-US" altLang="zh-TW" dirty="0"/>
          </a:p>
          <a:p>
            <a:endParaRPr lang="zh-TW" altLang="en-US" dirty="0"/>
          </a:p>
        </p:txBody>
      </p:sp>
    </p:spTree>
    <p:extLst>
      <p:ext uri="{BB962C8B-B14F-4D97-AF65-F5344CB8AC3E}">
        <p14:creationId xmlns:p14="http://schemas.microsoft.com/office/powerpoint/2010/main" val="283836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6EBD301-AFF0-05D8-0543-6927DDC0D9EC}"/>
              </a:ext>
            </a:extLst>
          </p:cNvPr>
          <p:cNvSpPr txBox="1"/>
          <p:nvPr/>
        </p:nvSpPr>
        <p:spPr>
          <a:xfrm>
            <a:off x="450410" y="322328"/>
            <a:ext cx="6097508" cy="369332"/>
          </a:xfrm>
          <a:prstGeom prst="rect">
            <a:avLst/>
          </a:prstGeom>
          <a:noFill/>
        </p:spPr>
        <p:txBody>
          <a:bodyPr wrap="square">
            <a:spAutoFit/>
          </a:bodyPr>
          <a:lstStyle/>
          <a:p>
            <a:r>
              <a:rPr lang="zh-TW" altLang="en-US" dirty="0"/>
              <a:t>B. Classification and Ensembles </a:t>
            </a:r>
          </a:p>
        </p:txBody>
      </p:sp>
      <p:sp>
        <p:nvSpPr>
          <p:cNvPr id="5" name="文本框 4">
            <a:extLst>
              <a:ext uri="{FF2B5EF4-FFF2-40B4-BE49-F238E27FC236}">
                <a16:creationId xmlns:a16="http://schemas.microsoft.com/office/drawing/2014/main" id="{40C39607-374D-5AA3-2112-8ECC2926F842}"/>
              </a:ext>
            </a:extLst>
          </p:cNvPr>
          <p:cNvSpPr txBox="1"/>
          <p:nvPr/>
        </p:nvSpPr>
        <p:spPr>
          <a:xfrm>
            <a:off x="450410" y="977836"/>
            <a:ext cx="10821154" cy="2862322"/>
          </a:xfrm>
          <a:prstGeom prst="rect">
            <a:avLst/>
          </a:prstGeom>
          <a:noFill/>
        </p:spPr>
        <p:txBody>
          <a:bodyPr wrap="square">
            <a:spAutoFit/>
          </a:bodyPr>
          <a:lstStyle/>
          <a:p>
            <a:r>
              <a:rPr lang="zh-TW" altLang="en-US" dirty="0"/>
              <a:t>Upon obtaining the feature vector, we adopt well known classifiers such as the support vector machine (SVM) and the random forest (RF) classifiers for the classification task. </a:t>
            </a:r>
            <a:endParaRPr lang="en-US" altLang="zh-TW" dirty="0"/>
          </a:p>
          <a:p>
            <a:endParaRPr lang="en-US" altLang="zh-TW" dirty="0"/>
          </a:p>
          <a:p>
            <a:r>
              <a:rPr lang="en-US" altLang="zh-TW" dirty="0"/>
              <a:t>Ensemble methods fuse results from multiple weak classifiers to get a more powerful one.</a:t>
            </a:r>
          </a:p>
          <a:p>
            <a:r>
              <a:rPr lang="en-US" altLang="zh-TW" dirty="0"/>
              <a:t>We choose the  Feature ensemble strategy for its higher accuracy.</a:t>
            </a:r>
          </a:p>
          <a:p>
            <a:endParaRPr lang="en-US" altLang="zh-TW" dirty="0"/>
          </a:p>
          <a:p>
            <a:r>
              <a:rPr lang="en-US" altLang="zh-TW" dirty="0"/>
              <a:t>STEP1</a:t>
            </a:r>
            <a:r>
              <a:rPr lang="zh-TW" altLang="en-US" dirty="0"/>
              <a:t> </a:t>
            </a:r>
            <a:r>
              <a:rPr lang="en-US" altLang="zh-TW" dirty="0"/>
              <a:t>augment the input data by rotating it with a certain degree. </a:t>
            </a:r>
          </a:p>
          <a:p>
            <a:r>
              <a:rPr lang="en-US" altLang="zh-TW" dirty="0"/>
              <a:t>STEP2 change the number of Saab filters in each </a:t>
            </a:r>
            <a:r>
              <a:rPr lang="en-US" altLang="zh-TW" dirty="0" err="1"/>
              <a:t>PointHop</a:t>
            </a:r>
            <a:r>
              <a:rPr lang="en-US" altLang="zh-TW" dirty="0"/>
              <a:t> unit. </a:t>
            </a:r>
          </a:p>
          <a:p>
            <a:r>
              <a:rPr lang="en-US" altLang="zh-TW" dirty="0"/>
              <a:t>STEP3 change the K value in the KNN scheme. </a:t>
            </a:r>
          </a:p>
          <a:p>
            <a:r>
              <a:rPr lang="en-US" altLang="zh-TW" dirty="0"/>
              <a:t>STEP4 vary the numbers of points in </a:t>
            </a:r>
            <a:r>
              <a:rPr lang="en-US" altLang="zh-TW" dirty="0" err="1"/>
              <a:t>PointHop</a:t>
            </a:r>
            <a:r>
              <a:rPr lang="en-US" altLang="zh-TW" dirty="0"/>
              <a:t> units.</a:t>
            </a:r>
            <a:endParaRPr lang="zh-TW" altLang="en-US" dirty="0"/>
          </a:p>
        </p:txBody>
      </p:sp>
    </p:spTree>
    <p:extLst>
      <p:ext uri="{BB962C8B-B14F-4D97-AF65-F5344CB8AC3E}">
        <p14:creationId xmlns:p14="http://schemas.microsoft.com/office/powerpoint/2010/main" val="534374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A72CF76-7F94-68CD-0CB7-41C1AC8554A6}"/>
              </a:ext>
            </a:extLst>
          </p:cNvPr>
          <p:cNvSpPr txBox="1"/>
          <p:nvPr/>
        </p:nvSpPr>
        <p:spPr>
          <a:xfrm>
            <a:off x="772886" y="424934"/>
            <a:ext cx="6096000" cy="369332"/>
          </a:xfrm>
          <a:prstGeom prst="rect">
            <a:avLst/>
          </a:prstGeom>
          <a:noFill/>
        </p:spPr>
        <p:txBody>
          <a:bodyPr wrap="square">
            <a:spAutoFit/>
          </a:bodyPr>
          <a:lstStyle/>
          <a:p>
            <a:r>
              <a:rPr lang="en-US" altLang="zh-TW" dirty="0"/>
              <a:t>IV</a:t>
            </a:r>
            <a:r>
              <a:rPr lang="zh-TW" altLang="en-US" dirty="0"/>
              <a:t>、EXPERIMENTAL RESULTS</a:t>
            </a:r>
          </a:p>
        </p:txBody>
      </p:sp>
      <p:sp>
        <p:nvSpPr>
          <p:cNvPr id="5" name="文本框 4">
            <a:extLst>
              <a:ext uri="{FF2B5EF4-FFF2-40B4-BE49-F238E27FC236}">
                <a16:creationId xmlns:a16="http://schemas.microsoft.com/office/drawing/2014/main" id="{43D84620-44A0-E334-E345-F95D8A8EF8B4}"/>
              </a:ext>
            </a:extLst>
          </p:cNvPr>
          <p:cNvSpPr txBox="1"/>
          <p:nvPr/>
        </p:nvSpPr>
        <p:spPr>
          <a:xfrm>
            <a:off x="914400" y="1350220"/>
            <a:ext cx="9750582" cy="4524315"/>
          </a:xfrm>
          <a:prstGeom prst="rect">
            <a:avLst/>
          </a:prstGeom>
          <a:noFill/>
        </p:spPr>
        <p:txBody>
          <a:bodyPr wrap="square">
            <a:spAutoFit/>
          </a:bodyPr>
          <a:lstStyle/>
          <a:p>
            <a:r>
              <a:rPr lang="en-US" altLang="zh-TW" dirty="0"/>
              <a:t>Database</a:t>
            </a:r>
            <a:r>
              <a:rPr lang="zh-TW" altLang="en-US" dirty="0"/>
              <a:t>：ModelNet40</a:t>
            </a:r>
            <a:endParaRPr lang="en-US" altLang="zh-TW" dirty="0"/>
          </a:p>
          <a:p>
            <a:endParaRPr lang="en-US" altLang="zh-TW" dirty="0"/>
          </a:p>
          <a:p>
            <a:r>
              <a:rPr lang="en-US" altLang="zh-TW" dirty="0"/>
              <a:t>contains 40 categories of CAD models of objects such as airplanes, chairs, benches, cups.</a:t>
            </a:r>
          </a:p>
          <a:p>
            <a:r>
              <a:rPr lang="en-US" altLang="zh-TW" dirty="0"/>
              <a:t>training samples </a:t>
            </a:r>
            <a:r>
              <a:rPr lang="zh-TW" altLang="en-US" dirty="0"/>
              <a:t>：</a:t>
            </a:r>
            <a:r>
              <a:rPr lang="en-US" altLang="zh-TW" dirty="0"/>
              <a:t>9,843 </a:t>
            </a:r>
          </a:p>
          <a:p>
            <a:r>
              <a:rPr lang="en-US" altLang="zh-TW" dirty="0"/>
              <a:t>testing samples </a:t>
            </a:r>
            <a:r>
              <a:rPr lang="zh-TW" altLang="en-US" dirty="0"/>
              <a:t>：</a:t>
            </a:r>
            <a:r>
              <a:rPr lang="en-US" altLang="zh-TW" dirty="0"/>
              <a:t>2,468</a:t>
            </a:r>
          </a:p>
          <a:p>
            <a:endParaRPr lang="en-US" altLang="zh-TW" dirty="0"/>
          </a:p>
          <a:p>
            <a:pPr marL="285750" indent="-285750">
              <a:buFont typeface="Arial" panose="020B0604020202020204" pitchFamily="34" charset="0"/>
              <a:buChar char="•"/>
            </a:pPr>
            <a:r>
              <a:rPr lang="en-US" altLang="zh-TW" dirty="0"/>
              <a:t>First </a:t>
            </a:r>
            <a:r>
              <a:rPr lang="en-US" altLang="zh-TW" dirty="0" err="1"/>
              <a:t>PointHop</a:t>
            </a:r>
            <a:r>
              <a:rPr lang="en-US" altLang="zh-TW" dirty="0"/>
              <a:t> unit: 256 points</a:t>
            </a:r>
            <a:r>
              <a:rPr lang="zh-TW" altLang="en-US" dirty="0"/>
              <a:t> </a:t>
            </a:r>
            <a:r>
              <a:rPr lang="en-US" altLang="zh-TW" dirty="0"/>
              <a:t>random sampling</a:t>
            </a:r>
          </a:p>
          <a:p>
            <a:pPr marL="285750" indent="-285750">
              <a:buFont typeface="Arial" panose="020B0604020202020204" pitchFamily="34" charset="0"/>
              <a:buChar char="•"/>
            </a:pPr>
            <a:r>
              <a:rPr lang="en-US" altLang="zh-TW" dirty="0"/>
              <a:t>KNN: K = 64</a:t>
            </a:r>
          </a:p>
          <a:p>
            <a:pPr marL="285750" indent="-285750">
              <a:buFont typeface="Arial" panose="020B0604020202020204" pitchFamily="34" charset="0"/>
              <a:buChar char="•"/>
            </a:pPr>
            <a:r>
              <a:rPr lang="en-US" altLang="zh-TW" dirty="0"/>
              <a:t>Number of </a:t>
            </a:r>
            <a:r>
              <a:rPr lang="en-US" altLang="zh-TW" dirty="0" err="1"/>
              <a:t>PointHop</a:t>
            </a:r>
            <a:r>
              <a:rPr lang="en-US" altLang="zh-TW" dirty="0"/>
              <a:t> units in cascade: 4</a:t>
            </a:r>
          </a:p>
          <a:p>
            <a:pPr marL="285750" indent="-285750">
              <a:buFont typeface="Arial" panose="020B0604020202020204" pitchFamily="34" charset="0"/>
              <a:buChar char="•"/>
            </a:pPr>
            <a:r>
              <a:rPr lang="en-US" altLang="zh-TW" dirty="0"/>
              <a:t>Number of Saab AC filters in the </a:t>
            </a:r>
            <a:r>
              <a:rPr lang="en-US" altLang="zh-TW" dirty="0" err="1"/>
              <a:t>ith</a:t>
            </a:r>
            <a:r>
              <a:rPr lang="en-US" altLang="zh-TW" dirty="0"/>
              <a:t> </a:t>
            </a:r>
            <a:r>
              <a:rPr lang="en-US" altLang="zh-TW" dirty="0" err="1"/>
              <a:t>PointHop</a:t>
            </a:r>
            <a:r>
              <a:rPr lang="en-US" altLang="zh-TW" dirty="0"/>
              <a:t> unit: 15 (</a:t>
            </a:r>
            <a:r>
              <a:rPr lang="en-US" altLang="zh-TW" dirty="0" err="1"/>
              <a:t>i</a:t>
            </a:r>
            <a:r>
              <a:rPr lang="en-US" altLang="zh-TW" dirty="0"/>
              <a:t> = 1), 25 (</a:t>
            </a:r>
            <a:r>
              <a:rPr lang="en-US" altLang="zh-TW" dirty="0" err="1"/>
              <a:t>i</a:t>
            </a:r>
            <a:r>
              <a:rPr lang="en-US" altLang="zh-TW" dirty="0"/>
              <a:t> = 2), 40 (</a:t>
            </a:r>
            <a:r>
              <a:rPr lang="en-US" altLang="zh-TW" dirty="0" err="1"/>
              <a:t>i</a:t>
            </a:r>
            <a:r>
              <a:rPr lang="en-US" altLang="zh-TW" dirty="0"/>
              <a:t> = 3) and 80 (</a:t>
            </a:r>
            <a:r>
              <a:rPr lang="en-US" altLang="zh-TW" dirty="0" err="1"/>
              <a:t>i</a:t>
            </a:r>
            <a:r>
              <a:rPr lang="en-US" altLang="zh-TW" dirty="0"/>
              <a:t> = 4)</a:t>
            </a:r>
          </a:p>
          <a:p>
            <a:pPr marL="285750" indent="-285750">
              <a:buFont typeface="Arial" panose="020B0604020202020204" pitchFamily="34" charset="0"/>
              <a:buChar char="•"/>
            </a:pPr>
            <a:r>
              <a:rPr lang="en-US" altLang="zh-TW" dirty="0"/>
              <a:t>Sampling method between </a:t>
            </a:r>
            <a:r>
              <a:rPr lang="en-US" altLang="zh-TW" dirty="0" err="1"/>
              <a:t>PointHop</a:t>
            </a:r>
            <a:r>
              <a:rPr lang="en-US" altLang="zh-TW" dirty="0"/>
              <a:t> units: Farthest Point Sampling (FPS)</a:t>
            </a:r>
          </a:p>
          <a:p>
            <a:pPr marL="285750" indent="-285750">
              <a:buFont typeface="Arial" panose="020B0604020202020204" pitchFamily="34" charset="0"/>
              <a:buChar char="•"/>
            </a:pPr>
            <a:r>
              <a:rPr lang="en-US" altLang="zh-TW" dirty="0"/>
              <a:t>Number of sampled points in the 2nd, 3rd and 4th </a:t>
            </a:r>
            <a:r>
              <a:rPr lang="en-US" altLang="zh-TW" dirty="0" err="1"/>
              <a:t>PointHop</a:t>
            </a:r>
            <a:r>
              <a:rPr lang="en-US" altLang="zh-TW" dirty="0"/>
              <a:t> units: 128, 128 and 64. </a:t>
            </a:r>
          </a:p>
          <a:p>
            <a:pPr marL="285750" indent="-285750">
              <a:buFont typeface="Arial" panose="020B0604020202020204" pitchFamily="34" charset="0"/>
              <a:buChar char="•"/>
            </a:pPr>
            <a:r>
              <a:rPr lang="en-US" altLang="zh-TW" dirty="0"/>
              <a:t>The aggregation method: mean pooling. </a:t>
            </a:r>
          </a:p>
          <a:p>
            <a:pPr marL="285750" indent="-285750">
              <a:buFont typeface="Arial" panose="020B0604020202020204" pitchFamily="34" charset="0"/>
              <a:buChar char="•"/>
            </a:pPr>
            <a:r>
              <a:rPr lang="en-US" altLang="zh-TW" dirty="0"/>
              <a:t>The classifier: the random forest classifier.  </a:t>
            </a:r>
          </a:p>
          <a:p>
            <a:pPr marL="285750" indent="-285750">
              <a:buFont typeface="Arial" panose="020B0604020202020204" pitchFamily="34" charset="0"/>
              <a:buChar char="•"/>
            </a:pPr>
            <a:r>
              <a:rPr lang="en-US" altLang="zh-TW" dirty="0"/>
              <a:t>Ensembles: No.</a:t>
            </a:r>
          </a:p>
          <a:p>
            <a:pPr marL="285750" indent="-285750">
              <a:buFont typeface="Arial" panose="020B0604020202020204" pitchFamily="34" charset="0"/>
              <a:buChar char="•"/>
            </a:pPr>
            <a:endParaRPr lang="en-US" altLang="zh-TW" dirty="0"/>
          </a:p>
        </p:txBody>
      </p:sp>
    </p:spTree>
    <p:extLst>
      <p:ext uri="{BB962C8B-B14F-4D97-AF65-F5344CB8AC3E}">
        <p14:creationId xmlns:p14="http://schemas.microsoft.com/office/powerpoint/2010/main" val="54930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4F4C83-5E42-2279-56E1-BD3D75E1020C}"/>
              </a:ext>
            </a:extLst>
          </p:cNvPr>
          <p:cNvPicPr>
            <a:picLocks noChangeAspect="1"/>
          </p:cNvPicPr>
          <p:nvPr/>
        </p:nvPicPr>
        <p:blipFill>
          <a:blip r:embed="rId3"/>
          <a:stretch>
            <a:fillRect/>
          </a:stretch>
        </p:blipFill>
        <p:spPr>
          <a:xfrm>
            <a:off x="652315" y="517344"/>
            <a:ext cx="10115948" cy="6021183"/>
          </a:xfrm>
          <a:prstGeom prst="rect">
            <a:avLst/>
          </a:prstGeom>
        </p:spPr>
      </p:pic>
      <p:sp>
        <p:nvSpPr>
          <p:cNvPr id="5" name="文本框 4">
            <a:extLst>
              <a:ext uri="{FF2B5EF4-FFF2-40B4-BE49-F238E27FC236}">
                <a16:creationId xmlns:a16="http://schemas.microsoft.com/office/drawing/2014/main" id="{0687C421-22DB-6C81-D56D-3904180FAE8D}"/>
              </a:ext>
            </a:extLst>
          </p:cNvPr>
          <p:cNvSpPr txBox="1"/>
          <p:nvPr/>
        </p:nvSpPr>
        <p:spPr>
          <a:xfrm>
            <a:off x="484270" y="148012"/>
            <a:ext cx="6093994" cy="369332"/>
          </a:xfrm>
          <a:prstGeom prst="rect">
            <a:avLst/>
          </a:prstGeom>
          <a:noFill/>
        </p:spPr>
        <p:txBody>
          <a:bodyPr wrap="square">
            <a:spAutoFit/>
          </a:bodyPr>
          <a:lstStyle/>
          <a:p>
            <a:r>
              <a:rPr lang="zh-TW" altLang="en-US" dirty="0"/>
              <a:t>A. PointHop 單元的消融研究</a:t>
            </a:r>
          </a:p>
        </p:txBody>
      </p:sp>
      <p:sp>
        <p:nvSpPr>
          <p:cNvPr id="6" name="矩形 5">
            <a:extLst>
              <a:ext uri="{FF2B5EF4-FFF2-40B4-BE49-F238E27FC236}">
                <a16:creationId xmlns:a16="http://schemas.microsoft.com/office/drawing/2014/main" id="{6E21CDC5-7B40-4252-91A5-240C88855B0F}"/>
              </a:ext>
            </a:extLst>
          </p:cNvPr>
          <p:cNvSpPr/>
          <p:nvPr/>
        </p:nvSpPr>
        <p:spPr>
          <a:xfrm>
            <a:off x="878681" y="5400675"/>
            <a:ext cx="9586913"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7941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B20C81-E9CF-828B-844E-48463D2EA2A5}"/>
              </a:ext>
            </a:extLst>
          </p:cNvPr>
          <p:cNvPicPr>
            <a:picLocks noChangeAspect="1"/>
          </p:cNvPicPr>
          <p:nvPr/>
        </p:nvPicPr>
        <p:blipFill>
          <a:blip r:embed="rId3"/>
          <a:stretch>
            <a:fillRect/>
          </a:stretch>
        </p:blipFill>
        <p:spPr>
          <a:xfrm>
            <a:off x="822311" y="390001"/>
            <a:ext cx="4377762" cy="6068127"/>
          </a:xfrm>
          <a:prstGeom prst="rect">
            <a:avLst/>
          </a:prstGeom>
        </p:spPr>
      </p:pic>
    </p:spTree>
    <p:extLst>
      <p:ext uri="{BB962C8B-B14F-4D97-AF65-F5344CB8AC3E}">
        <p14:creationId xmlns:p14="http://schemas.microsoft.com/office/powerpoint/2010/main" val="239345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5F2EFD-6AF3-1384-7042-EB5301C30861}"/>
              </a:ext>
            </a:extLst>
          </p:cNvPr>
          <p:cNvSpPr txBox="1"/>
          <p:nvPr/>
        </p:nvSpPr>
        <p:spPr>
          <a:xfrm>
            <a:off x="674254" y="411079"/>
            <a:ext cx="6096000" cy="369332"/>
          </a:xfrm>
          <a:prstGeom prst="rect">
            <a:avLst/>
          </a:prstGeom>
          <a:noFill/>
        </p:spPr>
        <p:txBody>
          <a:bodyPr wrap="square">
            <a:spAutoFit/>
          </a:bodyPr>
          <a:lstStyle/>
          <a:p>
            <a:r>
              <a:rPr lang="en-US" altLang="zh-TW" dirty="0"/>
              <a:t>B. Ensembles of </a:t>
            </a:r>
            <a:r>
              <a:rPr lang="en-US" altLang="zh-TW" dirty="0" err="1"/>
              <a:t>PointHop</a:t>
            </a:r>
            <a:r>
              <a:rPr lang="en-US" altLang="zh-TW" dirty="0"/>
              <a:t> Systems</a:t>
            </a:r>
            <a:endParaRPr lang="zh-TW" altLang="en-US" dirty="0"/>
          </a:p>
        </p:txBody>
      </p:sp>
      <p:pic>
        <p:nvPicPr>
          <p:cNvPr id="5" name="图片 4">
            <a:extLst>
              <a:ext uri="{FF2B5EF4-FFF2-40B4-BE49-F238E27FC236}">
                <a16:creationId xmlns:a16="http://schemas.microsoft.com/office/drawing/2014/main" id="{95615314-4561-550E-7FE8-03B8E79688A8}"/>
              </a:ext>
            </a:extLst>
          </p:cNvPr>
          <p:cNvPicPr>
            <a:picLocks noChangeAspect="1"/>
          </p:cNvPicPr>
          <p:nvPr/>
        </p:nvPicPr>
        <p:blipFill>
          <a:blip r:embed="rId3"/>
          <a:stretch>
            <a:fillRect/>
          </a:stretch>
        </p:blipFill>
        <p:spPr>
          <a:xfrm>
            <a:off x="587169" y="1085322"/>
            <a:ext cx="10705274" cy="2597300"/>
          </a:xfrm>
          <a:prstGeom prst="rect">
            <a:avLst/>
          </a:prstGeom>
        </p:spPr>
      </p:pic>
      <p:sp>
        <p:nvSpPr>
          <p:cNvPr id="7" name="文本框 6">
            <a:extLst>
              <a:ext uri="{FF2B5EF4-FFF2-40B4-BE49-F238E27FC236}">
                <a16:creationId xmlns:a16="http://schemas.microsoft.com/office/drawing/2014/main" id="{8FFAD66C-B09C-0403-E0B2-B672073D35C1}"/>
              </a:ext>
            </a:extLst>
          </p:cNvPr>
          <p:cNvSpPr txBox="1"/>
          <p:nvPr/>
        </p:nvSpPr>
        <p:spPr>
          <a:xfrm>
            <a:off x="674254" y="3900447"/>
            <a:ext cx="10951689" cy="2031325"/>
          </a:xfrm>
          <a:prstGeom prst="rect">
            <a:avLst/>
          </a:prstGeom>
          <a:noFill/>
        </p:spPr>
        <p:txBody>
          <a:bodyPr wrap="square">
            <a:spAutoFit/>
          </a:bodyPr>
          <a:lstStyle/>
          <a:p>
            <a:r>
              <a:rPr lang="en-US" altLang="zh-TW" dirty="0"/>
              <a:t>• HP-A. We augment each point cloud model by rotating it with 45◦ four times. </a:t>
            </a:r>
          </a:p>
          <a:p>
            <a:r>
              <a:rPr lang="en-US" altLang="zh-TW" dirty="0"/>
              <a:t>• HP-B. We use different numbers of AC filters in the </a:t>
            </a:r>
            <a:r>
              <a:rPr lang="en-US" altLang="zh-TW" dirty="0" err="1"/>
              <a:t>PointHop</a:t>
            </a:r>
            <a:r>
              <a:rPr lang="en-US" altLang="zh-TW" dirty="0"/>
              <a:t> units. </a:t>
            </a:r>
          </a:p>
          <a:p>
            <a:r>
              <a:rPr lang="en-US" altLang="zh-TW" dirty="0"/>
              <a:t>• HP-C. We adopt different K values in the KNN query in the </a:t>
            </a:r>
            <a:r>
              <a:rPr lang="en-US" altLang="zh-TW" dirty="0" err="1"/>
              <a:t>PointHop</a:t>
            </a:r>
            <a:r>
              <a:rPr lang="en-US" altLang="zh-TW" dirty="0"/>
              <a:t> units.</a:t>
            </a:r>
          </a:p>
          <a:p>
            <a:r>
              <a:rPr lang="en-US" altLang="zh-TW" dirty="0"/>
              <a:t>• HP-D. We take point cloud models of different point numbers as the input to the </a:t>
            </a:r>
            <a:r>
              <a:rPr lang="en-US" altLang="zh-TW" dirty="0" err="1"/>
              <a:t>PointHop</a:t>
            </a:r>
            <a:r>
              <a:rPr lang="en-US" altLang="zh-TW" dirty="0"/>
              <a:t> units in four stages.</a:t>
            </a:r>
          </a:p>
          <a:p>
            <a:endParaRPr lang="en-US" altLang="zh-TW" dirty="0"/>
          </a:p>
          <a:p>
            <a:r>
              <a:rPr lang="en-US" altLang="zh-TW" dirty="0"/>
              <a:t>The most simple and effective ensemble result is achieved by rotating point clouds, where we can reach the test accuracy of 88%.</a:t>
            </a:r>
            <a:endParaRPr lang="en-US" altLang="zh-TW" b="1" dirty="0"/>
          </a:p>
        </p:txBody>
      </p:sp>
    </p:spTree>
    <p:extLst>
      <p:ext uri="{BB962C8B-B14F-4D97-AF65-F5344CB8AC3E}">
        <p14:creationId xmlns:p14="http://schemas.microsoft.com/office/powerpoint/2010/main" val="15742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85F6EC-CF30-785C-3C79-8EE5636CA845}"/>
              </a:ext>
            </a:extLst>
          </p:cNvPr>
          <p:cNvSpPr txBox="1"/>
          <p:nvPr/>
        </p:nvSpPr>
        <p:spPr>
          <a:xfrm>
            <a:off x="785389" y="412862"/>
            <a:ext cx="6097508" cy="369332"/>
          </a:xfrm>
          <a:prstGeom prst="rect">
            <a:avLst/>
          </a:prstGeom>
          <a:noFill/>
        </p:spPr>
        <p:txBody>
          <a:bodyPr wrap="square">
            <a:spAutoFit/>
          </a:bodyPr>
          <a:lstStyle/>
          <a:p>
            <a:r>
              <a:rPr lang="en-US" altLang="zh-TW" dirty="0"/>
              <a:t>C. Comparison with State-of-the-Art Methods</a:t>
            </a:r>
            <a:endParaRPr lang="zh-TW" altLang="en-US" dirty="0"/>
          </a:p>
        </p:txBody>
      </p:sp>
      <p:pic>
        <p:nvPicPr>
          <p:cNvPr id="5" name="图片 4">
            <a:extLst>
              <a:ext uri="{FF2B5EF4-FFF2-40B4-BE49-F238E27FC236}">
                <a16:creationId xmlns:a16="http://schemas.microsoft.com/office/drawing/2014/main" id="{C3F4DB3C-ADE7-CE85-DAE6-E5C77043F27B}"/>
              </a:ext>
            </a:extLst>
          </p:cNvPr>
          <p:cNvPicPr>
            <a:picLocks noChangeAspect="1"/>
          </p:cNvPicPr>
          <p:nvPr/>
        </p:nvPicPr>
        <p:blipFill>
          <a:blip r:embed="rId3"/>
          <a:stretch>
            <a:fillRect/>
          </a:stretch>
        </p:blipFill>
        <p:spPr>
          <a:xfrm>
            <a:off x="677175" y="969146"/>
            <a:ext cx="5760705" cy="5582997"/>
          </a:xfrm>
          <a:prstGeom prst="rect">
            <a:avLst/>
          </a:prstGeom>
        </p:spPr>
      </p:pic>
      <p:pic>
        <p:nvPicPr>
          <p:cNvPr id="7" name="图片 6">
            <a:extLst>
              <a:ext uri="{FF2B5EF4-FFF2-40B4-BE49-F238E27FC236}">
                <a16:creationId xmlns:a16="http://schemas.microsoft.com/office/drawing/2014/main" id="{6883442E-BC06-8220-FF2A-A0DB378724B4}"/>
              </a:ext>
            </a:extLst>
          </p:cNvPr>
          <p:cNvPicPr>
            <a:picLocks noChangeAspect="1"/>
          </p:cNvPicPr>
          <p:nvPr/>
        </p:nvPicPr>
        <p:blipFill>
          <a:blip r:embed="rId4"/>
          <a:stretch>
            <a:fillRect/>
          </a:stretch>
        </p:blipFill>
        <p:spPr>
          <a:xfrm>
            <a:off x="6437880" y="1834906"/>
            <a:ext cx="5375084" cy="3009468"/>
          </a:xfrm>
          <a:prstGeom prst="rect">
            <a:avLst/>
          </a:prstGeom>
        </p:spPr>
      </p:pic>
    </p:spTree>
    <p:extLst>
      <p:ext uri="{BB962C8B-B14F-4D97-AF65-F5344CB8AC3E}">
        <p14:creationId xmlns:p14="http://schemas.microsoft.com/office/powerpoint/2010/main" val="332697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33D0FF-E30E-C068-CE12-06E2F13C8AE2}"/>
              </a:ext>
            </a:extLst>
          </p:cNvPr>
          <p:cNvPicPr>
            <a:picLocks noChangeAspect="1"/>
          </p:cNvPicPr>
          <p:nvPr/>
        </p:nvPicPr>
        <p:blipFill>
          <a:blip r:embed="rId3"/>
          <a:stretch>
            <a:fillRect/>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a:t>
            </a:fld>
            <a:endParaRPr lang="zh-TW" altLang="en-US" sz="3200" dirty="0">
              <a:solidFill>
                <a:schemeClr val="bg1"/>
              </a:solidFill>
            </a:endParaRPr>
          </a:p>
        </p:txBody>
      </p:sp>
      <p:sp>
        <p:nvSpPr>
          <p:cNvPr id="6" name="文字方塊 5">
            <a:extLst>
              <a:ext uri="{FF2B5EF4-FFF2-40B4-BE49-F238E27FC236}">
                <a16:creationId xmlns:a16="http://schemas.microsoft.com/office/drawing/2014/main" id="{03B98B31-A849-4492-A651-8C0BD384CC94}"/>
              </a:ext>
            </a:extLst>
          </p:cNvPr>
          <p:cNvSpPr txBox="1"/>
          <p:nvPr/>
        </p:nvSpPr>
        <p:spPr>
          <a:xfrm>
            <a:off x="4000981" y="1093987"/>
            <a:ext cx="6513971" cy="4524315"/>
          </a:xfrm>
          <a:prstGeom prst="rect">
            <a:avLst/>
          </a:prstGeom>
          <a:noFill/>
        </p:spPr>
        <p:txBody>
          <a:bodyPr wrap="square">
            <a:spAutoFit/>
          </a:bodyPr>
          <a:lstStyle/>
          <a:p>
            <a:pPr marL="285750" indent="-285750">
              <a:buFont typeface="Arial" panose="020B0604020202020204" pitchFamily="34" charset="0"/>
              <a:buChar char="•"/>
            </a:pPr>
            <a:r>
              <a:rPr lang="en-US" altLang="zh-TW" sz="2400" dirty="0">
                <a:solidFill>
                  <a:schemeClr val="bg1"/>
                </a:solidFill>
              </a:rPr>
              <a:t>An explainable machine learning method for point cloud classification, called the </a:t>
            </a:r>
            <a:r>
              <a:rPr lang="en-US" altLang="zh-TW" sz="2400" dirty="0" err="1">
                <a:solidFill>
                  <a:schemeClr val="bg1"/>
                </a:solidFill>
              </a:rPr>
              <a:t>PointHop</a:t>
            </a:r>
            <a:r>
              <a:rPr lang="en-US" altLang="zh-TW" sz="2400" dirty="0">
                <a:solidFill>
                  <a:schemeClr val="bg1"/>
                </a:solidFill>
              </a:rPr>
              <a:t>.</a:t>
            </a:r>
          </a:p>
          <a:p>
            <a:pPr marL="285750" indent="-285750">
              <a:buFont typeface="Arial" panose="020B0604020202020204" pitchFamily="34" charset="0"/>
              <a:buChar char="•"/>
            </a:pPr>
            <a:r>
              <a:rPr lang="en-US" altLang="zh-TW" sz="2400" dirty="0">
                <a:solidFill>
                  <a:schemeClr val="bg1"/>
                </a:solidFill>
              </a:rPr>
              <a:t>The </a:t>
            </a:r>
            <a:r>
              <a:rPr lang="en-US" altLang="zh-TW" sz="2400" dirty="0" err="1">
                <a:solidFill>
                  <a:schemeClr val="bg1"/>
                </a:solidFill>
              </a:rPr>
              <a:t>PointHop</a:t>
            </a:r>
            <a:r>
              <a:rPr lang="en-US" altLang="zh-TW" sz="2400" dirty="0">
                <a:solidFill>
                  <a:schemeClr val="bg1"/>
                </a:solidFill>
              </a:rPr>
              <a:t> method consists of two stages: </a:t>
            </a:r>
          </a:p>
          <a:p>
            <a:pPr marL="285750" indent="-285750">
              <a:buFont typeface="Arial" panose="020B0604020202020204" pitchFamily="34" charset="0"/>
              <a:buChar char="•"/>
            </a:pPr>
            <a:r>
              <a:rPr lang="en-US" altLang="zh-TW" sz="2400" dirty="0">
                <a:solidFill>
                  <a:schemeClr val="bg1"/>
                </a:solidFill>
              </a:rPr>
              <a:t>1) local-to-global attribute building through iterative one-hop information exchange,</a:t>
            </a:r>
          </a:p>
          <a:p>
            <a:pPr marL="285750" indent="-285750">
              <a:buFont typeface="Arial" panose="020B0604020202020204" pitchFamily="34" charset="0"/>
              <a:buChar char="•"/>
            </a:pPr>
            <a:r>
              <a:rPr lang="en-US" altLang="zh-TW" sz="2400" dirty="0">
                <a:solidFill>
                  <a:schemeClr val="bg1"/>
                </a:solidFill>
              </a:rPr>
              <a:t>2) classification and ensembles. In the attribute building stage, we address the problem of unordered point cloud data using a space partitioning procedure and developing a robust descriptor that characterizes the relationship between a point and its one-hop neighbor in a </a:t>
            </a:r>
            <a:r>
              <a:rPr lang="en-US" altLang="zh-TW" sz="2400" dirty="0" err="1">
                <a:solidFill>
                  <a:schemeClr val="bg1"/>
                </a:solidFill>
              </a:rPr>
              <a:t>PointHop</a:t>
            </a:r>
            <a:r>
              <a:rPr lang="en-US" altLang="zh-TW" sz="2400" dirty="0">
                <a:solidFill>
                  <a:schemeClr val="bg1"/>
                </a:solidFill>
              </a:rPr>
              <a:t> unit. </a:t>
            </a:r>
            <a:endParaRPr lang="zh-TW" altLang="en-US" sz="2100" dirty="0">
              <a:solidFill>
                <a:schemeClr val="bg1"/>
              </a:solidFill>
            </a:endParaRPr>
          </a:p>
        </p:txBody>
      </p:sp>
    </p:spTree>
    <p:extLst>
      <p:ext uri="{BB962C8B-B14F-4D97-AF65-F5344CB8AC3E}">
        <p14:creationId xmlns:p14="http://schemas.microsoft.com/office/powerpoint/2010/main" val="304821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AF5C7B-8EB7-4D43-140D-28B96D5FE0E8}"/>
              </a:ext>
            </a:extLst>
          </p:cNvPr>
          <p:cNvPicPr>
            <a:picLocks noChangeAspect="1"/>
          </p:cNvPicPr>
          <p:nvPr/>
        </p:nvPicPr>
        <p:blipFill>
          <a:blip r:embed="rId3"/>
          <a:stretch>
            <a:fillRect/>
          </a:stretch>
        </p:blipFill>
        <p:spPr>
          <a:xfrm>
            <a:off x="737818" y="904158"/>
            <a:ext cx="6412012" cy="5537261"/>
          </a:xfrm>
          <a:prstGeom prst="rect">
            <a:avLst/>
          </a:prstGeom>
        </p:spPr>
      </p:pic>
    </p:spTree>
    <p:extLst>
      <p:ext uri="{BB962C8B-B14F-4D97-AF65-F5344CB8AC3E}">
        <p14:creationId xmlns:p14="http://schemas.microsoft.com/office/powerpoint/2010/main" val="54304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8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9C6F6948-0050-4995-B557-94504AB4C6D5}"/>
              </a:ext>
            </a:extLst>
          </p:cNvPr>
          <p:cNvPicPr>
            <a:picLocks noChangeAspect="1"/>
          </p:cNvPicPr>
          <p:nvPr/>
        </p:nvPicPr>
        <p:blipFill rotWithShape="1">
          <a:blip r:embed="rId3"/>
          <a:srcRect r="50000"/>
          <a:stretch/>
        </p:blipFill>
        <p:spPr>
          <a:xfrm>
            <a:off x="2469" y="-3208"/>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22</a:t>
            </a:fld>
            <a:endParaRPr lang="zh-TW" altLang="en-US" sz="3200" dirty="0">
              <a:solidFill>
                <a:schemeClr val="bg1"/>
              </a:solidFill>
            </a:endParaRPr>
          </a:p>
        </p:txBody>
      </p:sp>
      <p:sp>
        <p:nvSpPr>
          <p:cNvPr id="7" name="矩形 6">
            <a:extLst>
              <a:ext uri="{FF2B5EF4-FFF2-40B4-BE49-F238E27FC236}">
                <a16:creationId xmlns:a16="http://schemas.microsoft.com/office/drawing/2014/main" id="{D2159FE9-9C19-4392-AE9D-E890524F6B2A}"/>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1.</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Introduction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fully supervised</a:t>
            </a:r>
            <a:r>
              <a:rPr lang="zh-TW" altLang="en-US" sz="4000" dirty="0">
                <a:solidFill>
                  <a:schemeClr val="bg1"/>
                </a:solidFill>
                <a:latin typeface="Arial Black" panose="020B0A04020102020204" pitchFamily="34" charset="0"/>
              </a:rPr>
              <a:t> 缺點</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2" name="文字方塊 11">
            <a:extLst>
              <a:ext uri="{FF2B5EF4-FFF2-40B4-BE49-F238E27FC236}">
                <a16:creationId xmlns:a16="http://schemas.microsoft.com/office/drawing/2014/main" id="{72F7554D-0218-4938-AB5F-8EDFDB4118FF}"/>
              </a:ext>
            </a:extLst>
          </p:cNvPr>
          <p:cNvSpPr txBox="1"/>
          <p:nvPr/>
        </p:nvSpPr>
        <p:spPr>
          <a:xfrm>
            <a:off x="473294" y="1399475"/>
            <a:ext cx="11450976" cy="5016758"/>
          </a:xfrm>
          <a:prstGeom prst="rect">
            <a:avLst/>
          </a:prstGeom>
          <a:noFill/>
        </p:spPr>
        <p:txBody>
          <a:bodyPr wrap="square">
            <a:spAutoFit/>
          </a:bodyPr>
          <a:lstStyle/>
          <a:p>
            <a:pPr marL="342900" indent="-342900">
              <a:buFont typeface="Arial" panose="020B0604020202020204" pitchFamily="34" charset="0"/>
              <a:buChar char="•"/>
            </a:pPr>
            <a:r>
              <a:rPr lang="en-US" altLang="zh-TW" sz="3200" dirty="0">
                <a:solidFill>
                  <a:schemeClr val="bg1"/>
                </a:solidFill>
              </a:rPr>
              <a:t>Success relies heavily on the availability of </a:t>
            </a:r>
            <a:r>
              <a:rPr lang="en-US" altLang="zh-TW" sz="3200" u="sng" dirty="0">
                <a:solidFill>
                  <a:schemeClr val="bg1"/>
                </a:solidFill>
              </a:rPr>
              <a:t>large amounts of labeled training data</a:t>
            </a:r>
            <a:r>
              <a:rPr lang="en-US" altLang="zh-TW" sz="3200" dirty="0">
                <a:solidFill>
                  <a:schemeClr val="bg1"/>
                </a:solidFill>
              </a:rPr>
              <a:t> that are </a:t>
            </a:r>
            <a:r>
              <a:rPr lang="en-US" altLang="zh-TW" sz="3200" u="sng" dirty="0">
                <a:solidFill>
                  <a:schemeClr val="bg1"/>
                </a:solidFill>
              </a:rPr>
              <a:t>time-consuming</a:t>
            </a:r>
            <a:r>
              <a:rPr lang="en-US" altLang="zh-TW" sz="3200" dirty="0">
                <a:solidFill>
                  <a:schemeClr val="bg1"/>
                </a:solidFill>
              </a:rPr>
              <a:t> and </a:t>
            </a:r>
            <a:r>
              <a:rPr lang="en-US" altLang="zh-TW" sz="3200" u="sng" dirty="0">
                <a:solidFill>
                  <a:schemeClr val="bg1"/>
                </a:solidFill>
              </a:rPr>
              <a:t>expensive to collect</a:t>
            </a:r>
            <a:r>
              <a:rPr lang="en-US" altLang="zh-TW" sz="3200" dirty="0">
                <a:solidFill>
                  <a:schemeClr val="bg1"/>
                </a:solidFill>
              </a:rPr>
              <a:t>. </a:t>
            </a:r>
          </a:p>
          <a:p>
            <a:endParaRPr lang="en-US" altLang="zh-TW" sz="3200" dirty="0">
              <a:solidFill>
                <a:schemeClr val="bg1"/>
              </a:solidFill>
            </a:endParaRPr>
          </a:p>
          <a:p>
            <a:pPr marL="342900" indent="-342900">
              <a:buFont typeface="Arial" panose="020B0604020202020204" pitchFamily="34" charset="0"/>
              <a:buChar char="•"/>
            </a:pPr>
            <a:r>
              <a:rPr lang="en-US" altLang="zh-TW" sz="3200" u="sng" dirty="0">
                <a:solidFill>
                  <a:schemeClr val="bg1"/>
                </a:solidFill>
              </a:rPr>
              <a:t>Can only segment a set of pre-defined classes that are seen during training</a:t>
            </a:r>
            <a:r>
              <a:rPr lang="en-US" altLang="zh-TW" sz="3200" dirty="0">
                <a:solidFill>
                  <a:schemeClr val="bg1"/>
                </a:solidFill>
              </a:rPr>
              <a:t>. &gt;&gt;</a:t>
            </a:r>
            <a:r>
              <a:rPr lang="zh-TW" altLang="en-US" sz="3200" dirty="0">
                <a:solidFill>
                  <a:schemeClr val="bg1"/>
                </a:solidFill>
              </a:rPr>
              <a:t> </a:t>
            </a:r>
            <a:r>
              <a:rPr lang="en-US" altLang="zh-TW" sz="3200" dirty="0">
                <a:solidFill>
                  <a:schemeClr val="bg1"/>
                </a:solidFill>
              </a:rPr>
              <a:t>The closed set assumption is not strictly adhered to the dynamic real world, where new classes can easily occur after training. As a result, these fully supervised approaches suffer from </a:t>
            </a:r>
            <a:r>
              <a:rPr lang="en-US" altLang="zh-TW" sz="3200" u="sng" dirty="0">
                <a:solidFill>
                  <a:schemeClr val="bg1"/>
                </a:solidFill>
              </a:rPr>
              <a:t>poor generalization to new classes with only few example</a:t>
            </a:r>
          </a:p>
        </p:txBody>
      </p:sp>
    </p:spTree>
    <p:extLst>
      <p:ext uri="{BB962C8B-B14F-4D97-AF65-F5344CB8AC3E}">
        <p14:creationId xmlns:p14="http://schemas.microsoft.com/office/powerpoint/2010/main" val="166167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23</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1.</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Introduction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7" name="圖片 6">
            <a:extLst>
              <a:ext uri="{FF2B5EF4-FFF2-40B4-BE49-F238E27FC236}">
                <a16:creationId xmlns:a16="http://schemas.microsoft.com/office/drawing/2014/main" id="{27CC13E9-0573-40C9-9A3A-ED62232AEE4A}"/>
              </a:ext>
            </a:extLst>
          </p:cNvPr>
          <p:cNvPicPr>
            <a:picLocks noChangeAspect="1"/>
          </p:cNvPicPr>
          <p:nvPr/>
        </p:nvPicPr>
        <p:blipFill>
          <a:blip r:embed="rId4"/>
          <a:stretch>
            <a:fillRect/>
          </a:stretch>
        </p:blipFill>
        <p:spPr>
          <a:xfrm>
            <a:off x="405477" y="1495675"/>
            <a:ext cx="6575554" cy="4920558"/>
          </a:xfrm>
          <a:prstGeom prst="rect">
            <a:avLst/>
          </a:prstGeom>
        </p:spPr>
      </p:pic>
      <p:sp>
        <p:nvSpPr>
          <p:cNvPr id="8" name="矩形 7">
            <a:extLst>
              <a:ext uri="{FF2B5EF4-FFF2-40B4-BE49-F238E27FC236}">
                <a16:creationId xmlns:a16="http://schemas.microsoft.com/office/drawing/2014/main" id="{2C971D14-1AAD-4D45-8285-FE0C9289B139}"/>
              </a:ext>
            </a:extLst>
          </p:cNvPr>
          <p:cNvSpPr/>
          <p:nvPr/>
        </p:nvSpPr>
        <p:spPr>
          <a:xfrm>
            <a:off x="2446758" y="1383381"/>
            <a:ext cx="2492990" cy="400110"/>
          </a:xfrm>
          <a:prstGeom prst="rect">
            <a:avLst/>
          </a:prstGeom>
          <a:noFill/>
        </p:spPr>
        <p:txBody>
          <a:bodyPr wrap="none" lIns="91440" tIns="45720" rIns="91440" bIns="45720">
            <a:spAutoFit/>
          </a:bodyPr>
          <a:lstStyle/>
          <a:p>
            <a:pPr algn="ctr"/>
            <a:r>
              <a:rPr lang="zh-TW" altLang="en-US" sz="2000" dirty="0">
                <a:ln w="0"/>
                <a:solidFill>
                  <a:srgbClr val="FF0000"/>
                </a:solidFill>
                <a:effectLst>
                  <a:outerShdw blurRad="38100" dist="19050" dir="2700000" algn="tl" rotWithShape="0">
                    <a:schemeClr val="dk1">
                      <a:alpha val="40000"/>
                    </a:schemeClr>
                  </a:outerShdw>
                </a:effectLst>
              </a:rPr>
              <a:t>訓練集裡的訓練資料</a:t>
            </a:r>
            <a:endParaRPr lang="zh-TW"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B920FD37-93D1-40D8-9D64-E5AD9AF728AB}"/>
              </a:ext>
            </a:extLst>
          </p:cNvPr>
          <p:cNvSpPr/>
          <p:nvPr/>
        </p:nvSpPr>
        <p:spPr>
          <a:xfrm>
            <a:off x="585589" y="3079111"/>
            <a:ext cx="2492991" cy="400110"/>
          </a:xfrm>
          <a:prstGeom prst="rect">
            <a:avLst/>
          </a:prstGeom>
          <a:noFill/>
        </p:spPr>
        <p:txBody>
          <a:bodyPr wrap="none" lIns="91440" tIns="45720" rIns="91440" bIns="45720">
            <a:spAutoFit/>
          </a:bodyPr>
          <a:lstStyle/>
          <a:p>
            <a:pPr algn="ctr"/>
            <a:r>
              <a:rPr lang="zh-TW" altLang="en-US" sz="2000" dirty="0">
                <a:ln w="0"/>
                <a:solidFill>
                  <a:srgbClr val="FF0000"/>
                </a:solidFill>
                <a:effectLst>
                  <a:outerShdw blurRad="38100" dist="19050" dir="2700000" algn="tl" rotWithShape="0">
                    <a:schemeClr val="dk1">
                      <a:alpha val="40000"/>
                    </a:schemeClr>
                  </a:outerShdw>
                </a:effectLst>
              </a:rPr>
              <a:t>訓練集裡的測試資料</a:t>
            </a:r>
            <a:endParaRPr lang="zh-TW"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2C6E1021-388F-48F9-8022-EFCAB651BB39}"/>
              </a:ext>
            </a:extLst>
          </p:cNvPr>
          <p:cNvSpPr/>
          <p:nvPr/>
        </p:nvSpPr>
        <p:spPr>
          <a:xfrm>
            <a:off x="2946673" y="6264778"/>
            <a:ext cx="3166252" cy="400110"/>
          </a:xfrm>
          <a:prstGeom prst="rect">
            <a:avLst/>
          </a:prstGeom>
          <a:noFill/>
        </p:spPr>
        <p:txBody>
          <a:bodyPr wrap="none" lIns="91440" tIns="45720" rIns="91440" bIns="45720">
            <a:spAutoFit/>
          </a:bodyPr>
          <a:lstStyle/>
          <a:p>
            <a:pPr algn="ctr"/>
            <a:r>
              <a:rPr lang="en-US" altLang="zh-TW" sz="2000" dirty="0">
                <a:ln w="0"/>
                <a:solidFill>
                  <a:srgbClr val="FF0000"/>
                </a:solidFill>
                <a:effectLst>
                  <a:outerShdw blurRad="38100" dist="19050" dir="2700000" algn="tl" rotWithShape="0">
                    <a:schemeClr val="dk1">
                      <a:alpha val="40000"/>
                    </a:schemeClr>
                  </a:outerShdw>
                </a:effectLst>
                <a:highlight>
                  <a:srgbClr val="FFFF00"/>
                </a:highlight>
              </a:rPr>
              <a:t>2</a:t>
            </a:r>
            <a:r>
              <a:rPr lang="zh-TW" altLang="en-US" sz="2000" dirty="0">
                <a:ln w="0"/>
                <a:solidFill>
                  <a:srgbClr val="FF0000"/>
                </a:solidFill>
                <a:effectLst>
                  <a:outerShdw blurRad="38100" dist="19050" dir="2700000" algn="tl" rotWithShape="0">
                    <a:schemeClr val="dk1">
                      <a:alpha val="40000"/>
                    </a:schemeClr>
                  </a:outerShdw>
                </a:effectLst>
                <a:highlight>
                  <a:srgbClr val="FFFF00"/>
                </a:highlight>
              </a:rPr>
              <a:t>分類</a:t>
            </a:r>
            <a:r>
              <a:rPr lang="en-US" altLang="zh-TW" sz="2000" dirty="0">
                <a:ln w="0"/>
                <a:solidFill>
                  <a:srgbClr val="FF0000"/>
                </a:solidFill>
                <a:effectLst>
                  <a:outerShdw blurRad="38100" dist="19050" dir="2700000" algn="tl" rotWithShape="0">
                    <a:schemeClr val="dk1">
                      <a:alpha val="40000"/>
                    </a:schemeClr>
                  </a:outerShdw>
                </a:effectLst>
                <a:highlight>
                  <a:srgbClr val="FFFF00"/>
                </a:highlight>
              </a:rPr>
              <a:t>(</a:t>
            </a:r>
            <a:r>
              <a:rPr lang="zh-TW" altLang="en-US" sz="2000" dirty="0">
                <a:ln w="0"/>
                <a:solidFill>
                  <a:srgbClr val="FF0000"/>
                </a:solidFill>
                <a:effectLst>
                  <a:outerShdw blurRad="38100" dist="19050" dir="2700000" algn="tl" rotWithShape="0">
                    <a:schemeClr val="dk1">
                      <a:alpha val="40000"/>
                    </a:schemeClr>
                  </a:outerShdw>
                </a:effectLst>
                <a:highlight>
                  <a:srgbClr val="FFFF00"/>
                </a:highlight>
              </a:rPr>
              <a:t>椅子、桌子</a:t>
            </a:r>
            <a:r>
              <a:rPr lang="en-US" altLang="zh-TW" sz="2000" dirty="0">
                <a:ln w="0"/>
                <a:solidFill>
                  <a:srgbClr val="FF0000"/>
                </a:solidFill>
                <a:effectLst>
                  <a:outerShdw blurRad="38100" dist="19050" dir="2700000" algn="tl" rotWithShape="0">
                    <a:schemeClr val="dk1">
                      <a:alpha val="40000"/>
                    </a:schemeClr>
                  </a:outerShdw>
                </a:effectLst>
                <a:highlight>
                  <a:srgbClr val="FFFF00"/>
                </a:highlight>
              </a:rPr>
              <a:t>)</a:t>
            </a:r>
            <a:r>
              <a:rPr lang="zh-TW" altLang="en-US" sz="2000" dirty="0">
                <a:ln w="0"/>
                <a:solidFill>
                  <a:srgbClr val="FF0000"/>
                </a:solidFill>
                <a:effectLst>
                  <a:outerShdw blurRad="38100" dist="19050" dir="2700000" algn="tl" rotWithShape="0">
                    <a:schemeClr val="dk1">
                      <a:alpha val="40000"/>
                    </a:schemeClr>
                  </a:outerShdw>
                </a:effectLst>
                <a:highlight>
                  <a:srgbClr val="FFFF00"/>
                </a:highlight>
              </a:rPr>
              <a:t>，</a:t>
            </a:r>
            <a:r>
              <a:rPr lang="en-US" altLang="zh-TW" sz="2000" dirty="0">
                <a:ln w="0"/>
                <a:solidFill>
                  <a:srgbClr val="FF0000"/>
                </a:solidFill>
                <a:effectLst>
                  <a:outerShdw blurRad="38100" dist="19050" dir="2700000" algn="tl" rotWithShape="0">
                    <a:schemeClr val="dk1">
                      <a:alpha val="40000"/>
                    </a:schemeClr>
                  </a:outerShdw>
                </a:effectLst>
                <a:highlight>
                  <a:srgbClr val="FFFF00"/>
                </a:highlight>
              </a:rPr>
              <a:t>1</a:t>
            </a:r>
            <a:r>
              <a:rPr lang="zh-TW" altLang="en-US" sz="2000" dirty="0">
                <a:ln w="0"/>
                <a:solidFill>
                  <a:srgbClr val="FF0000"/>
                </a:solidFill>
                <a:effectLst>
                  <a:outerShdw blurRad="38100" dist="19050" dir="2700000" algn="tl" rotWithShape="0">
                    <a:schemeClr val="dk1">
                      <a:alpha val="40000"/>
                    </a:schemeClr>
                  </a:outerShdw>
                </a:effectLst>
                <a:highlight>
                  <a:srgbClr val="FFFF00"/>
                </a:highlight>
              </a:rPr>
              <a:t>樣本</a:t>
            </a:r>
            <a:endParaRPr lang="zh-TW" altLang="en-US" sz="20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2" name="文字方塊 11">
            <a:extLst>
              <a:ext uri="{FF2B5EF4-FFF2-40B4-BE49-F238E27FC236}">
                <a16:creationId xmlns:a16="http://schemas.microsoft.com/office/drawing/2014/main" id="{9512B2E5-0900-449A-B5F9-2246881E558D}"/>
              </a:ext>
            </a:extLst>
          </p:cNvPr>
          <p:cNvSpPr txBox="1"/>
          <p:nvPr/>
        </p:nvSpPr>
        <p:spPr>
          <a:xfrm>
            <a:off x="7201549" y="979634"/>
            <a:ext cx="4298142" cy="5355312"/>
          </a:xfrm>
          <a:prstGeom prst="rect">
            <a:avLst/>
          </a:prstGeom>
          <a:noFill/>
        </p:spPr>
        <p:txBody>
          <a:bodyPr wrap="square">
            <a:spAutoFit/>
          </a:bodyPr>
          <a:lstStyle/>
          <a:p>
            <a:r>
              <a:rPr lang="en-US" altLang="zh-TW" dirty="0">
                <a:solidFill>
                  <a:schemeClr val="bg1"/>
                </a:solidFill>
              </a:rPr>
              <a:t>our goal is to train a model to segment new classes given a few labeled point clouds</a:t>
            </a:r>
          </a:p>
          <a:p>
            <a:endParaRPr lang="en-US" altLang="zh-TW" dirty="0">
              <a:solidFill>
                <a:schemeClr val="bg1"/>
              </a:solidFill>
            </a:endParaRPr>
          </a:p>
          <a:p>
            <a:r>
              <a:rPr lang="en-US" altLang="zh-TW" dirty="0">
                <a:solidFill>
                  <a:schemeClr val="bg1"/>
                </a:solidFill>
              </a:rPr>
              <a:t>We adopt the commonly used meta-learning strategy, i.e. episodic training [22], that learns over a distribution of similar few-shot tasks instead of only one target segmentation task</a:t>
            </a:r>
          </a:p>
          <a:p>
            <a:endParaRPr lang="en-US" altLang="zh-TW" dirty="0">
              <a:solidFill>
                <a:schemeClr val="bg1"/>
              </a:solidFill>
            </a:endParaRPr>
          </a:p>
          <a:p>
            <a:r>
              <a:rPr lang="en-US" altLang="zh-TW" dirty="0">
                <a:solidFill>
                  <a:schemeClr val="bg1"/>
                </a:solidFill>
              </a:rPr>
              <a:t>Each few-shot task consists of a few labeled samples (support set) and unlabeled samples (query set), and the model segments the query with learned knowledge from the support. Due to the consistency between the training few</a:t>
            </a:r>
            <a:r>
              <a:rPr lang="zh-TW" altLang="en-US" dirty="0">
                <a:solidFill>
                  <a:schemeClr val="bg1"/>
                </a:solidFill>
              </a:rPr>
              <a:t> </a:t>
            </a:r>
            <a:r>
              <a:rPr lang="en-US" altLang="zh-TW" dirty="0">
                <a:solidFill>
                  <a:schemeClr val="bg1"/>
                </a:solidFill>
              </a:rPr>
              <a:t>shot task and the testing task, the model is endowed with better generalization ability that makes it less susceptible to overfitting to rare support samples</a:t>
            </a:r>
            <a:endParaRPr lang="zh-TW" altLang="en-US" dirty="0">
              <a:solidFill>
                <a:schemeClr val="bg1"/>
              </a:solidFill>
            </a:endParaRPr>
          </a:p>
        </p:txBody>
      </p:sp>
    </p:spTree>
    <p:extLst>
      <p:ext uri="{BB962C8B-B14F-4D97-AF65-F5344CB8AC3E}">
        <p14:creationId xmlns:p14="http://schemas.microsoft.com/office/powerpoint/2010/main" val="1675106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09BFE8-1739-4B13-9FD5-8406FFFEAD93}"/>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24</a:t>
            </a:fld>
            <a:endParaRPr lang="zh-TW" altLang="en-US" sz="3200" dirty="0">
              <a:solidFill>
                <a:schemeClr val="bg1"/>
              </a:solidFill>
            </a:endParaRPr>
          </a:p>
        </p:txBody>
      </p:sp>
      <p:sp>
        <p:nvSpPr>
          <p:cNvPr id="5" name="矩形 4">
            <a:extLst>
              <a:ext uri="{FF2B5EF4-FFF2-40B4-BE49-F238E27FC236}">
                <a16:creationId xmlns:a16="http://schemas.microsoft.com/office/drawing/2014/main" id="{88810A35-DDA1-4FC2-871B-E125DE10663F}"/>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1.</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Introduction – major challenges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6" name="文字方塊 5">
            <a:extLst>
              <a:ext uri="{FF2B5EF4-FFF2-40B4-BE49-F238E27FC236}">
                <a16:creationId xmlns:a16="http://schemas.microsoft.com/office/drawing/2014/main" id="{0B7734E8-CF91-4113-BFDA-526D7439381D}"/>
              </a:ext>
            </a:extLst>
          </p:cNvPr>
          <p:cNvSpPr txBox="1"/>
          <p:nvPr/>
        </p:nvSpPr>
        <p:spPr>
          <a:xfrm>
            <a:off x="818147" y="1879795"/>
            <a:ext cx="9448800" cy="2246769"/>
          </a:xfrm>
          <a:prstGeom prst="rect">
            <a:avLst/>
          </a:prstGeom>
          <a:noFill/>
        </p:spPr>
        <p:txBody>
          <a:bodyPr wrap="square">
            <a:spAutoFit/>
          </a:bodyPr>
          <a:lstStyle/>
          <a:p>
            <a:r>
              <a:rPr lang="en-US" altLang="zh-TW" sz="2800" dirty="0">
                <a:solidFill>
                  <a:schemeClr val="bg1"/>
                </a:solidFill>
              </a:rPr>
              <a:t>Despite the benefit of episodic training, few-shot point cloud segmentation still faces two major challenges on how to: </a:t>
            </a:r>
          </a:p>
          <a:p>
            <a:pPr marL="514350" indent="-514350">
              <a:buAutoNum type="arabicParenR"/>
            </a:pPr>
            <a:r>
              <a:rPr lang="en-US" altLang="zh-TW" sz="2800" dirty="0">
                <a:solidFill>
                  <a:schemeClr val="bg1"/>
                </a:solidFill>
              </a:rPr>
              <a:t>distill discriminative knowledge from scarce support that can represent the distributions of novel classes; and </a:t>
            </a:r>
          </a:p>
          <a:p>
            <a:pPr marL="514350" indent="-514350">
              <a:buAutoNum type="arabicParenR"/>
            </a:pPr>
            <a:r>
              <a:rPr lang="en-US" altLang="zh-TW" sz="2800" dirty="0">
                <a:solidFill>
                  <a:schemeClr val="bg1"/>
                </a:solidFill>
              </a:rPr>
              <a:t>leverage this knowledge to effectively perform segmentation. </a:t>
            </a:r>
            <a:endParaRPr lang="zh-TW" altLang="en-US" sz="2800" dirty="0">
              <a:solidFill>
                <a:schemeClr val="bg1"/>
              </a:solidFill>
            </a:endParaRPr>
          </a:p>
        </p:txBody>
      </p:sp>
      <p:sp>
        <p:nvSpPr>
          <p:cNvPr id="7" name="文本框 6">
            <a:extLst>
              <a:ext uri="{FF2B5EF4-FFF2-40B4-BE49-F238E27FC236}">
                <a16:creationId xmlns:a16="http://schemas.microsoft.com/office/drawing/2014/main" id="{628BE6D2-D7BE-F1C5-3C21-03ABE6EDB8FA}"/>
              </a:ext>
            </a:extLst>
          </p:cNvPr>
          <p:cNvSpPr txBox="1"/>
          <p:nvPr/>
        </p:nvSpPr>
        <p:spPr>
          <a:xfrm>
            <a:off x="924122" y="4363457"/>
            <a:ext cx="9747121" cy="1815882"/>
          </a:xfrm>
          <a:prstGeom prst="rect">
            <a:avLst/>
          </a:prstGeom>
          <a:noFill/>
        </p:spPr>
        <p:txBody>
          <a:bodyPr wrap="square">
            <a:spAutoFit/>
          </a:bodyPr>
          <a:lstStyle/>
          <a:p>
            <a:r>
              <a:rPr lang="en-US" altLang="zh-TW" sz="2800" dirty="0">
                <a:solidFill>
                  <a:schemeClr val="bg1"/>
                </a:solidFill>
              </a:rPr>
              <a:t>our </a:t>
            </a:r>
            <a:r>
              <a:rPr lang="en-US" altLang="zh-TW" sz="2800" dirty="0" err="1">
                <a:solidFill>
                  <a:schemeClr val="bg1"/>
                </a:solidFill>
              </a:rPr>
              <a:t>transductive</a:t>
            </a:r>
            <a:r>
              <a:rPr lang="en-US" altLang="zh-TW" sz="2800" dirty="0">
                <a:solidFill>
                  <a:schemeClr val="bg1"/>
                </a:solidFill>
              </a:rPr>
              <a:t> inference not only considers the relationships between the unlabeled query points and the multi-prototypes, but also exploits the relationships among the unlabeled query points</a:t>
            </a:r>
            <a:endParaRPr lang="zh-TW" altLang="en-US" sz="2800" dirty="0">
              <a:solidFill>
                <a:schemeClr val="bg1"/>
              </a:solidFill>
            </a:endParaRPr>
          </a:p>
        </p:txBody>
      </p:sp>
    </p:spTree>
    <p:extLst>
      <p:ext uri="{BB962C8B-B14F-4D97-AF65-F5344CB8AC3E}">
        <p14:creationId xmlns:p14="http://schemas.microsoft.com/office/powerpoint/2010/main" val="272489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09BFE8-1739-4B13-9FD5-8406FFFEAD93}"/>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25</a:t>
            </a:fld>
            <a:endParaRPr lang="zh-TW" altLang="en-US" sz="3200" dirty="0">
              <a:solidFill>
                <a:schemeClr val="bg1"/>
              </a:solidFill>
            </a:endParaRPr>
          </a:p>
        </p:txBody>
      </p:sp>
      <p:sp>
        <p:nvSpPr>
          <p:cNvPr id="5" name="矩形 4">
            <a:extLst>
              <a:ext uri="{FF2B5EF4-FFF2-40B4-BE49-F238E27FC236}">
                <a16:creationId xmlns:a16="http://schemas.microsoft.com/office/drawing/2014/main" id="{88810A35-DDA1-4FC2-871B-E125DE10663F}"/>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1.</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Introduction – method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6" name="文字方塊 5">
            <a:extLst>
              <a:ext uri="{FF2B5EF4-FFF2-40B4-BE49-F238E27FC236}">
                <a16:creationId xmlns:a16="http://schemas.microsoft.com/office/drawing/2014/main" id="{0B7734E8-CF91-4113-BFDA-526D7439381D}"/>
              </a:ext>
            </a:extLst>
          </p:cNvPr>
          <p:cNvSpPr txBox="1"/>
          <p:nvPr/>
        </p:nvSpPr>
        <p:spPr>
          <a:xfrm>
            <a:off x="473294" y="1419122"/>
            <a:ext cx="11634819" cy="4832092"/>
          </a:xfrm>
          <a:prstGeom prst="rect">
            <a:avLst/>
          </a:prstGeom>
          <a:noFill/>
        </p:spPr>
        <p:txBody>
          <a:bodyPr wrap="square">
            <a:spAutoFit/>
          </a:bodyPr>
          <a:lstStyle/>
          <a:p>
            <a:pPr marL="457200" indent="-457200">
              <a:buFont typeface="Arial" panose="020B0604020202020204" pitchFamily="34" charset="0"/>
              <a:buChar char="•"/>
            </a:pPr>
            <a:r>
              <a:rPr lang="en-US" altLang="zh-TW" sz="2800" dirty="0">
                <a:solidFill>
                  <a:schemeClr val="bg1"/>
                </a:solidFill>
              </a:rPr>
              <a:t>We are motivated by the prototypical network [21], which represents each class with a single prototype obtained from </a:t>
            </a:r>
            <a:r>
              <a:rPr lang="en-US" altLang="zh-TW" sz="2800" u="sng" dirty="0">
                <a:solidFill>
                  <a:schemeClr val="bg1"/>
                </a:solidFill>
              </a:rPr>
              <a:t>averaging the embeddings of labeled samples in the support</a:t>
            </a:r>
            <a:r>
              <a:rPr lang="en-US" altLang="zh-TW" sz="2800" dirty="0">
                <a:solidFill>
                  <a:schemeClr val="bg1"/>
                </a:solidFill>
              </a:rPr>
              <a:t>. We postulate that such </a:t>
            </a:r>
            <a:r>
              <a:rPr lang="en-US" altLang="zh-TW" sz="2800" u="sng" dirty="0" err="1">
                <a:solidFill>
                  <a:schemeClr val="bg1"/>
                </a:solidFill>
              </a:rPr>
              <a:t>uni</a:t>
            </a:r>
            <a:r>
              <a:rPr lang="en-US" altLang="zh-TW" sz="2800" u="sng" dirty="0">
                <a:solidFill>
                  <a:schemeClr val="bg1"/>
                </a:solidFill>
              </a:rPr>
              <a:t>-modal </a:t>
            </a:r>
            <a:r>
              <a:rPr lang="en-US" altLang="zh-TW" sz="2800" dirty="0">
                <a:solidFill>
                  <a:schemeClr val="bg1"/>
                </a:solidFill>
              </a:rPr>
              <a:t>distribution assumption can </a:t>
            </a:r>
            <a:r>
              <a:rPr lang="en-US" altLang="zh-TW" sz="2800" u="sng" dirty="0">
                <a:solidFill>
                  <a:schemeClr val="bg1"/>
                </a:solidFill>
              </a:rPr>
              <a:t>be violated in point cloud segmentation </a:t>
            </a:r>
            <a:r>
              <a:rPr lang="en-US" altLang="zh-TW" sz="2800" dirty="0">
                <a:solidFill>
                  <a:schemeClr val="bg1"/>
                </a:solidFill>
              </a:rPr>
              <a:t>due to the </a:t>
            </a:r>
            <a:r>
              <a:rPr lang="en-US" altLang="zh-TW" sz="2800" u="sng" dirty="0">
                <a:solidFill>
                  <a:schemeClr val="bg1"/>
                </a:solidFill>
              </a:rPr>
              <a:t>complex data distribution of points</a:t>
            </a:r>
            <a:r>
              <a:rPr lang="en-US" altLang="zh-TW" sz="2800" dirty="0">
                <a:solidFill>
                  <a:schemeClr val="bg1"/>
                </a:solidFill>
              </a:rPr>
              <a:t>. </a:t>
            </a:r>
          </a:p>
          <a:p>
            <a:pPr marL="457200" indent="-457200">
              <a:buFont typeface="Arial" panose="020B0604020202020204" pitchFamily="34" charset="0"/>
              <a:buChar char="•"/>
            </a:pPr>
            <a:endParaRPr lang="en-US" altLang="zh-TW" sz="2800" dirty="0">
              <a:solidFill>
                <a:schemeClr val="bg1"/>
              </a:solidFill>
            </a:endParaRPr>
          </a:p>
          <a:p>
            <a:pPr marL="457200" indent="-457200">
              <a:buFont typeface="Arial" panose="020B0604020202020204" pitchFamily="34" charset="0"/>
              <a:buChar char="•"/>
            </a:pPr>
            <a:r>
              <a:rPr lang="en-US" altLang="zh-TW" sz="2800" dirty="0">
                <a:solidFill>
                  <a:schemeClr val="bg1"/>
                </a:solidFill>
              </a:rPr>
              <a:t>In particular, the geometric structures of the points can vary largely within the same semantic class. </a:t>
            </a:r>
          </a:p>
          <a:p>
            <a:pPr marL="457200" indent="-457200">
              <a:buFont typeface="Arial" panose="020B0604020202020204" pitchFamily="34" charset="0"/>
              <a:buChar char="•"/>
            </a:pPr>
            <a:endParaRPr lang="en-US" altLang="zh-TW" sz="2800" dirty="0">
              <a:solidFill>
                <a:schemeClr val="bg1"/>
              </a:solidFill>
            </a:endParaRPr>
          </a:p>
          <a:p>
            <a:pPr marL="457200" indent="-457200">
              <a:buFont typeface="Arial" panose="020B0604020202020204" pitchFamily="34" charset="0"/>
              <a:buChar char="•"/>
            </a:pPr>
            <a:r>
              <a:rPr lang="en-US" altLang="zh-TW" sz="2800" dirty="0">
                <a:solidFill>
                  <a:schemeClr val="bg1"/>
                </a:solidFill>
              </a:rPr>
              <a:t>we propose to represent each class with multiple prototypes to better capture the complex distribution. </a:t>
            </a:r>
          </a:p>
        </p:txBody>
      </p:sp>
    </p:spTree>
    <p:extLst>
      <p:ext uri="{BB962C8B-B14F-4D97-AF65-F5344CB8AC3E}">
        <p14:creationId xmlns:p14="http://schemas.microsoft.com/office/powerpoint/2010/main" val="68665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26</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2. Related Work -- DGCNN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文本框 4">
            <a:extLst>
              <a:ext uri="{FF2B5EF4-FFF2-40B4-BE49-F238E27FC236}">
                <a16:creationId xmlns:a16="http://schemas.microsoft.com/office/drawing/2014/main" id="{22DC6FBA-2ECB-C410-50E2-410F16097CF9}"/>
              </a:ext>
            </a:extLst>
          </p:cNvPr>
          <p:cNvSpPr txBox="1"/>
          <p:nvPr/>
        </p:nvSpPr>
        <p:spPr>
          <a:xfrm>
            <a:off x="585994" y="1905506"/>
            <a:ext cx="11020011" cy="3046988"/>
          </a:xfrm>
          <a:prstGeom prst="rect">
            <a:avLst/>
          </a:prstGeom>
          <a:noFill/>
        </p:spPr>
        <p:txBody>
          <a:bodyPr wrap="square">
            <a:spAutoFit/>
          </a:bodyPr>
          <a:lstStyle/>
          <a:p>
            <a:pPr marL="342900" indent="-342900">
              <a:buFont typeface="Arial" panose="020B0604020202020204" pitchFamily="34" charset="0"/>
              <a:buChar char="•"/>
            </a:pPr>
            <a:r>
              <a:rPr lang="en-US" altLang="zh-TW" sz="3200" dirty="0">
                <a:solidFill>
                  <a:schemeClr val="bg1"/>
                </a:solidFill>
              </a:rPr>
              <a:t>DGCNN [24] addresses this issue by designing the </a:t>
            </a:r>
            <a:r>
              <a:rPr lang="en-US" altLang="zh-TW" sz="3200" dirty="0" err="1">
                <a:solidFill>
                  <a:schemeClr val="bg1"/>
                </a:solidFill>
              </a:rPr>
              <a:t>EdgeConv</a:t>
            </a:r>
            <a:r>
              <a:rPr lang="en-US" altLang="zh-TW" sz="3200" dirty="0">
                <a:solidFill>
                  <a:schemeClr val="bg1"/>
                </a:solidFill>
              </a:rPr>
              <a:t> module that can capture local structures. </a:t>
            </a:r>
          </a:p>
          <a:p>
            <a:endParaRPr lang="en-US" altLang="zh-TW" sz="3200" dirty="0">
              <a:solidFill>
                <a:schemeClr val="bg1"/>
              </a:solidFill>
            </a:endParaRPr>
          </a:p>
          <a:p>
            <a:pPr marL="342900" indent="-342900">
              <a:buFont typeface="Arial" panose="020B0604020202020204" pitchFamily="34" charset="0"/>
              <a:buChar char="•"/>
            </a:pPr>
            <a:r>
              <a:rPr lang="en-US" altLang="zh-TW" sz="3200" dirty="0">
                <a:solidFill>
                  <a:schemeClr val="bg1"/>
                </a:solidFill>
              </a:rPr>
              <a:t>In our work, we make use of DGCNN as the backbone of our feature extractor to extract local geometric features and semantic features.</a:t>
            </a:r>
            <a:endParaRPr lang="zh-TW" altLang="en-US" sz="3200" dirty="0">
              <a:solidFill>
                <a:schemeClr val="bg1"/>
              </a:solidFill>
            </a:endParaRPr>
          </a:p>
        </p:txBody>
      </p:sp>
    </p:spTree>
    <p:extLst>
      <p:ext uri="{BB962C8B-B14F-4D97-AF65-F5344CB8AC3E}">
        <p14:creationId xmlns:p14="http://schemas.microsoft.com/office/powerpoint/2010/main" val="1179469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27</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2.</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Related Work -- Few-shot Learning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文本框 4">
            <a:extLst>
              <a:ext uri="{FF2B5EF4-FFF2-40B4-BE49-F238E27FC236}">
                <a16:creationId xmlns:a16="http://schemas.microsoft.com/office/drawing/2014/main" id="{22DC6FBA-2ECB-C410-50E2-410F16097CF9}"/>
              </a:ext>
            </a:extLst>
          </p:cNvPr>
          <p:cNvSpPr txBox="1"/>
          <p:nvPr/>
        </p:nvSpPr>
        <p:spPr>
          <a:xfrm>
            <a:off x="473294" y="1335816"/>
            <a:ext cx="10382774" cy="5262979"/>
          </a:xfrm>
          <a:prstGeom prst="rect">
            <a:avLst/>
          </a:prstGeom>
          <a:noFill/>
        </p:spPr>
        <p:txBody>
          <a:bodyPr wrap="square">
            <a:spAutoFit/>
          </a:bodyPr>
          <a:lstStyle/>
          <a:p>
            <a:pPr marL="342900" indent="-342900">
              <a:buFont typeface="Arial" panose="020B0604020202020204" pitchFamily="34" charset="0"/>
              <a:buChar char="•"/>
            </a:pPr>
            <a:r>
              <a:rPr lang="en-US" altLang="zh-TW" sz="2800" dirty="0">
                <a:solidFill>
                  <a:schemeClr val="bg1"/>
                </a:solidFill>
              </a:rPr>
              <a:t>The key idea in metric-based method is to</a:t>
            </a:r>
            <a:r>
              <a:rPr lang="zh-TW" altLang="en-US" sz="2800" dirty="0">
                <a:solidFill>
                  <a:schemeClr val="bg1"/>
                </a:solidFill>
              </a:rPr>
              <a:t> </a:t>
            </a:r>
            <a:r>
              <a:rPr lang="en-US" altLang="zh-TW" sz="2800" dirty="0">
                <a:solidFill>
                  <a:schemeClr val="bg1"/>
                </a:solidFill>
              </a:rPr>
              <a:t>learn a good metric function which is able to produce a similarity embedding space representing the relationship between</a:t>
            </a:r>
            <a:r>
              <a:rPr lang="zh-TW" altLang="en-US" sz="2800" dirty="0">
                <a:solidFill>
                  <a:schemeClr val="bg1"/>
                </a:solidFill>
              </a:rPr>
              <a:t> </a:t>
            </a:r>
            <a:r>
              <a:rPr lang="en-US" altLang="zh-TW" sz="2800" dirty="0">
                <a:solidFill>
                  <a:schemeClr val="bg1"/>
                </a:solidFill>
              </a:rPr>
              <a:t>labeled and unlabeled samples. </a:t>
            </a:r>
          </a:p>
          <a:p>
            <a:endParaRPr lang="en-US" altLang="zh-TW" sz="2800" dirty="0">
              <a:solidFill>
                <a:schemeClr val="bg1"/>
              </a:solidFill>
            </a:endParaRPr>
          </a:p>
          <a:p>
            <a:pPr marL="342900" indent="-342900">
              <a:buFont typeface="Arial" panose="020B0604020202020204" pitchFamily="34" charset="0"/>
              <a:buChar char="•"/>
            </a:pPr>
            <a:r>
              <a:rPr lang="en-US" altLang="zh-TW" sz="2800" dirty="0">
                <a:solidFill>
                  <a:schemeClr val="bg1"/>
                </a:solidFill>
              </a:rPr>
              <a:t>Matching network [22] and</a:t>
            </a:r>
            <a:r>
              <a:rPr lang="zh-TW" altLang="en-US" sz="2800" dirty="0">
                <a:solidFill>
                  <a:schemeClr val="bg1"/>
                </a:solidFill>
              </a:rPr>
              <a:t> </a:t>
            </a:r>
            <a:r>
              <a:rPr lang="en-US" altLang="zh-TW" sz="2800" dirty="0">
                <a:solidFill>
                  <a:schemeClr val="bg1"/>
                </a:solidFill>
              </a:rPr>
              <a:t>Prototypical Network [21] are two representative metric based methods. Both methods utilize deep neural network to</a:t>
            </a:r>
            <a:r>
              <a:rPr lang="zh-TW" altLang="en-US" sz="2800" dirty="0">
                <a:solidFill>
                  <a:schemeClr val="bg1"/>
                </a:solidFill>
              </a:rPr>
              <a:t> </a:t>
            </a:r>
            <a:r>
              <a:rPr lang="en-US" altLang="zh-TW" sz="2800" dirty="0">
                <a:solidFill>
                  <a:schemeClr val="bg1"/>
                </a:solidFill>
              </a:rPr>
              <a:t>map the support and query sets into an embedding space.</a:t>
            </a:r>
          </a:p>
          <a:p>
            <a:endParaRPr lang="en-US" altLang="zh-TW" sz="2800" dirty="0">
              <a:solidFill>
                <a:schemeClr val="bg1"/>
              </a:solidFill>
            </a:endParaRPr>
          </a:p>
          <a:p>
            <a:pPr marL="342900" indent="-342900">
              <a:buFont typeface="Arial" panose="020B0604020202020204" pitchFamily="34" charset="0"/>
              <a:buChar char="•"/>
            </a:pPr>
            <a:r>
              <a:rPr lang="en-US" altLang="zh-TW" sz="2800" dirty="0">
                <a:solidFill>
                  <a:schemeClr val="bg1"/>
                </a:solidFill>
              </a:rPr>
              <a:t>Apply a non-parametric method to predict classes for the query based on the support. </a:t>
            </a:r>
          </a:p>
        </p:txBody>
      </p:sp>
    </p:spTree>
    <p:extLst>
      <p:ext uri="{BB962C8B-B14F-4D97-AF65-F5344CB8AC3E}">
        <p14:creationId xmlns:p14="http://schemas.microsoft.com/office/powerpoint/2010/main" val="392341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28</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718706"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2. Related Work – metric based networks</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graphicFrame>
        <p:nvGraphicFramePr>
          <p:cNvPr id="2" name="表格 6">
            <a:extLst>
              <a:ext uri="{FF2B5EF4-FFF2-40B4-BE49-F238E27FC236}">
                <a16:creationId xmlns:a16="http://schemas.microsoft.com/office/drawing/2014/main" id="{C223E973-4AE1-CE64-98C2-F58ECCA0A838}"/>
              </a:ext>
            </a:extLst>
          </p:cNvPr>
          <p:cNvGraphicFramePr>
            <a:graphicFrameLocks noGrp="1"/>
          </p:cNvGraphicFramePr>
          <p:nvPr>
            <p:extLst>
              <p:ext uri="{D42A27DB-BD31-4B8C-83A1-F6EECF244321}">
                <p14:modId xmlns:p14="http://schemas.microsoft.com/office/powerpoint/2010/main" val="4024589394"/>
              </p:ext>
            </p:extLst>
          </p:nvPr>
        </p:nvGraphicFramePr>
        <p:xfrm>
          <a:off x="1186909" y="1959268"/>
          <a:ext cx="9359090" cy="2769944"/>
        </p:xfrm>
        <a:graphic>
          <a:graphicData uri="http://schemas.openxmlformats.org/drawingml/2006/table">
            <a:tbl>
              <a:tblPr firstRow="1" bandRow="1">
                <a:tableStyleId>{00A15C55-8517-42AA-B614-E9B94910E393}</a:tableStyleId>
              </a:tblPr>
              <a:tblGrid>
                <a:gridCol w="4679545">
                  <a:extLst>
                    <a:ext uri="{9D8B030D-6E8A-4147-A177-3AD203B41FA5}">
                      <a16:colId xmlns:a16="http://schemas.microsoft.com/office/drawing/2014/main" val="753357691"/>
                    </a:ext>
                  </a:extLst>
                </a:gridCol>
                <a:gridCol w="4679545">
                  <a:extLst>
                    <a:ext uri="{9D8B030D-6E8A-4147-A177-3AD203B41FA5}">
                      <a16:colId xmlns:a16="http://schemas.microsoft.com/office/drawing/2014/main" val="4104781900"/>
                    </a:ext>
                  </a:extLst>
                </a:gridCol>
              </a:tblGrid>
              <a:tr h="598911">
                <a:tc>
                  <a:txBody>
                    <a:bodyPr/>
                    <a:lstStyle/>
                    <a:p>
                      <a:r>
                        <a:rPr lang="en-US" altLang="zh-TW" sz="1800" dirty="0">
                          <a:solidFill>
                            <a:srgbClr val="002060"/>
                          </a:solidFill>
                          <a:latin typeface="Arial Black" panose="020B0A04020102020204" pitchFamily="34" charset="0"/>
                        </a:rPr>
                        <a:t>prototypical network </a:t>
                      </a:r>
                      <a:endParaRPr lang="zh-TW" altLang="en-US" dirty="0">
                        <a:solidFill>
                          <a:srgbClr val="002060"/>
                        </a:solidFill>
                      </a:endParaRPr>
                    </a:p>
                  </a:txBody>
                  <a:tcPr/>
                </a:tc>
                <a:tc>
                  <a:txBody>
                    <a:bodyPr/>
                    <a:lstStyle/>
                    <a:p>
                      <a:r>
                        <a:rPr lang="en-US" altLang="zh-TW" dirty="0">
                          <a:solidFill>
                            <a:srgbClr val="002060"/>
                          </a:solidFill>
                        </a:rPr>
                        <a:t>Matching network </a:t>
                      </a:r>
                      <a:endParaRPr lang="zh-TW" altLang="en-US" dirty="0">
                        <a:solidFill>
                          <a:srgbClr val="002060"/>
                        </a:solidFill>
                      </a:endParaRPr>
                    </a:p>
                  </a:txBody>
                  <a:tcPr/>
                </a:tc>
                <a:extLst>
                  <a:ext uri="{0D108BD9-81ED-4DB2-BD59-A6C34878D82A}">
                    <a16:rowId xmlns:a16="http://schemas.microsoft.com/office/drawing/2014/main" val="2088640992"/>
                  </a:ext>
                </a:extLst>
              </a:tr>
              <a:tr h="973211">
                <a:tc>
                  <a:txBody>
                    <a:bodyPr/>
                    <a:lstStyle/>
                    <a:p>
                      <a:r>
                        <a:rPr lang="en-US" altLang="zh-TW" sz="1800" dirty="0">
                          <a:solidFill>
                            <a:srgbClr val="002060"/>
                          </a:solidFill>
                        </a:rPr>
                        <a:t>leverages the prototypical method that  represents a class by the </a:t>
                      </a:r>
                      <a:r>
                        <a:rPr lang="en-US" altLang="zh-TW" sz="1800" u="sng" dirty="0">
                          <a:solidFill>
                            <a:srgbClr val="002060"/>
                          </a:solidFill>
                        </a:rPr>
                        <a:t>mean of its support samples</a:t>
                      </a:r>
                      <a:endParaRPr lang="zh-TW" altLang="en-US" u="sng" dirty="0">
                        <a:solidFill>
                          <a:srgbClr val="002060"/>
                        </a:solidFill>
                      </a:endParaRPr>
                    </a:p>
                  </a:txBody>
                  <a:tcPr/>
                </a:tc>
                <a:tc>
                  <a:txBody>
                    <a:bodyPr/>
                    <a:lstStyle/>
                    <a:p>
                      <a:r>
                        <a:rPr lang="en-US" altLang="zh-TW" u="sng" dirty="0">
                          <a:solidFill>
                            <a:srgbClr val="002060"/>
                          </a:solidFill>
                        </a:rPr>
                        <a:t>weighted nearest neighbor </a:t>
                      </a:r>
                      <a:r>
                        <a:rPr lang="en-US" altLang="zh-TW" dirty="0">
                          <a:solidFill>
                            <a:srgbClr val="002060"/>
                          </a:solidFill>
                        </a:rPr>
                        <a:t>method that represents a class by all its support samples</a:t>
                      </a:r>
                    </a:p>
                    <a:p>
                      <a:endParaRPr lang="zh-TW" altLang="en-US" dirty="0">
                        <a:solidFill>
                          <a:srgbClr val="002060"/>
                        </a:solidFill>
                      </a:endParaRPr>
                    </a:p>
                  </a:txBody>
                  <a:tcPr/>
                </a:tc>
                <a:extLst>
                  <a:ext uri="{0D108BD9-81ED-4DB2-BD59-A6C34878D82A}">
                    <a16:rowId xmlns:a16="http://schemas.microsoft.com/office/drawing/2014/main" val="1728607360"/>
                  </a:ext>
                </a:extLst>
              </a:tr>
              <a:tr h="598911">
                <a:tc>
                  <a:txBody>
                    <a:bodyPr/>
                    <a:lstStyle/>
                    <a:p>
                      <a:r>
                        <a:rPr lang="en-US" altLang="zh-TW" sz="1800" dirty="0">
                          <a:solidFill>
                            <a:srgbClr val="002060"/>
                          </a:solidFill>
                        </a:rPr>
                        <a:t>metric based methods</a:t>
                      </a:r>
                      <a:endParaRPr lang="zh-TW" altLang="en-US" dirty="0">
                        <a:solidFill>
                          <a:srgbClr val="002060"/>
                        </a:solidFill>
                      </a:endParaRPr>
                    </a:p>
                  </a:txBody>
                  <a:tcPr/>
                </a:tc>
                <a:tc>
                  <a:txBody>
                    <a:bodyPr/>
                    <a:lstStyle/>
                    <a:p>
                      <a:r>
                        <a:rPr lang="en-US" altLang="zh-TW" sz="1800" dirty="0">
                          <a:solidFill>
                            <a:srgbClr val="002060"/>
                          </a:solidFill>
                        </a:rPr>
                        <a:t>metric based methods</a:t>
                      </a:r>
                      <a:endParaRPr lang="zh-TW" altLang="en-US" dirty="0">
                        <a:solidFill>
                          <a:srgbClr val="002060"/>
                        </a:solidFill>
                      </a:endParaRPr>
                    </a:p>
                  </a:txBody>
                  <a:tcPr/>
                </a:tc>
                <a:extLst>
                  <a:ext uri="{0D108BD9-81ED-4DB2-BD59-A6C34878D82A}">
                    <a16:rowId xmlns:a16="http://schemas.microsoft.com/office/drawing/2014/main" val="3819844937"/>
                  </a:ext>
                </a:extLst>
              </a:tr>
              <a:tr h="598911">
                <a:tc>
                  <a:txBody>
                    <a:bodyPr/>
                    <a:lstStyle/>
                    <a:p>
                      <a:r>
                        <a:rPr lang="zh-TW" altLang="en-US" b="1" dirty="0">
                          <a:effectLst/>
                        </a:rPr>
                        <a:t>歐氏距離</a:t>
                      </a:r>
                      <a:endParaRPr lang="zh-TW" altLang="en-US" dirty="0">
                        <a:solidFill>
                          <a:srgbClr val="002060"/>
                        </a:solidFill>
                      </a:endParaRPr>
                    </a:p>
                  </a:txBody>
                  <a:tcPr/>
                </a:tc>
                <a:tc>
                  <a:txBody>
                    <a:bodyPr/>
                    <a:lstStyle/>
                    <a:p>
                      <a:endParaRPr lang="zh-TW" altLang="en-US" dirty="0">
                        <a:solidFill>
                          <a:srgbClr val="002060"/>
                        </a:solidFill>
                      </a:endParaRPr>
                    </a:p>
                  </a:txBody>
                  <a:tcPr/>
                </a:tc>
                <a:extLst>
                  <a:ext uri="{0D108BD9-81ED-4DB2-BD59-A6C34878D82A}">
                    <a16:rowId xmlns:a16="http://schemas.microsoft.com/office/drawing/2014/main" val="3808313055"/>
                  </a:ext>
                </a:extLst>
              </a:tr>
            </a:tbl>
          </a:graphicData>
        </a:graphic>
      </p:graphicFrame>
    </p:spTree>
    <p:extLst>
      <p:ext uri="{BB962C8B-B14F-4D97-AF65-F5344CB8AC3E}">
        <p14:creationId xmlns:p14="http://schemas.microsoft.com/office/powerpoint/2010/main" val="3387317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29</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3534536" cy="1077218"/>
          </a:xfrm>
          <a:prstGeom prst="rect">
            <a:avLst/>
          </a:prstGeom>
          <a:noFill/>
        </p:spPr>
        <p:txBody>
          <a:bodyPr wrap="square" lIns="91440" tIns="45720" rIns="91440" bIns="45720">
            <a:spAutoFit/>
          </a:bodyPr>
          <a:lstStyle/>
          <a:p>
            <a:r>
              <a:rPr lang="en-US" altLang="zh-TW" sz="3200" dirty="0">
                <a:solidFill>
                  <a:schemeClr val="bg1"/>
                </a:solidFill>
                <a:latin typeface="Arial Black" panose="020B0A04020102020204" pitchFamily="34" charset="0"/>
              </a:rPr>
              <a:t>2.</a:t>
            </a:r>
            <a:r>
              <a:rPr lang="zh-TW" altLang="en-US" sz="3200" dirty="0">
                <a:solidFill>
                  <a:schemeClr val="bg1"/>
                </a:solidFill>
                <a:latin typeface="Arial Black" panose="020B0A04020102020204" pitchFamily="34" charset="0"/>
              </a:rPr>
              <a:t> </a:t>
            </a:r>
            <a:r>
              <a:rPr lang="en-US" altLang="zh-TW" sz="3200" dirty="0">
                <a:solidFill>
                  <a:schemeClr val="bg1"/>
                </a:solidFill>
                <a:latin typeface="Arial Black" panose="020B0A04020102020204" pitchFamily="34" charset="0"/>
              </a:rPr>
              <a:t>Related Work -- Few-shot Image Segmentation</a:t>
            </a:r>
          </a:p>
          <a:p>
            <a:endParaRPr lang="zh-TW" altLang="en-US" sz="32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文本框 4">
            <a:extLst>
              <a:ext uri="{FF2B5EF4-FFF2-40B4-BE49-F238E27FC236}">
                <a16:creationId xmlns:a16="http://schemas.microsoft.com/office/drawing/2014/main" id="{22DC6FBA-2ECB-C410-50E2-410F16097CF9}"/>
              </a:ext>
            </a:extLst>
          </p:cNvPr>
          <p:cNvSpPr txBox="1"/>
          <p:nvPr/>
        </p:nvSpPr>
        <p:spPr>
          <a:xfrm>
            <a:off x="473294" y="1335816"/>
            <a:ext cx="10382774" cy="4832092"/>
          </a:xfrm>
          <a:prstGeom prst="rect">
            <a:avLst/>
          </a:prstGeom>
          <a:noFill/>
        </p:spPr>
        <p:txBody>
          <a:bodyPr wrap="square">
            <a:spAutoFit/>
          </a:bodyPr>
          <a:lstStyle/>
          <a:p>
            <a:pPr marL="342900" indent="-342900">
              <a:buFont typeface="Arial" panose="020B0604020202020204" pitchFamily="34" charset="0"/>
              <a:buChar char="•"/>
            </a:pPr>
            <a:r>
              <a:rPr lang="en-US" altLang="zh-TW" sz="2800" dirty="0">
                <a:solidFill>
                  <a:schemeClr val="bg1"/>
                </a:solidFill>
              </a:rPr>
              <a:t>Study few-shot learning on image segmentation by extending these meta-learning techniques to pixel levels. </a:t>
            </a:r>
          </a:p>
          <a:p>
            <a:pPr marL="342900" indent="-342900">
              <a:buFont typeface="Arial" panose="020B0604020202020204" pitchFamily="34" charset="0"/>
              <a:buChar char="•"/>
            </a:pPr>
            <a:endParaRPr lang="en-US" altLang="zh-TW" sz="2800" dirty="0">
              <a:solidFill>
                <a:schemeClr val="bg1"/>
              </a:solidFill>
            </a:endParaRPr>
          </a:p>
          <a:p>
            <a:pPr marL="342900" indent="-342900">
              <a:buFont typeface="Arial" panose="020B0604020202020204" pitchFamily="34" charset="0"/>
              <a:buChar char="•"/>
            </a:pPr>
            <a:r>
              <a:rPr lang="en-US" altLang="zh-TW" sz="2800" dirty="0">
                <a:solidFill>
                  <a:schemeClr val="bg1"/>
                </a:solidFill>
              </a:rPr>
              <a:t>Solve a </a:t>
            </a:r>
            <a:r>
              <a:rPr lang="en-US" altLang="zh-TW" sz="2800" u="sng" dirty="0">
                <a:solidFill>
                  <a:schemeClr val="bg1"/>
                </a:solidFill>
              </a:rPr>
              <a:t>one-to-many</a:t>
            </a:r>
            <a:r>
              <a:rPr lang="en-US" altLang="zh-TW" sz="2800" dirty="0">
                <a:solidFill>
                  <a:schemeClr val="bg1"/>
                </a:solidFill>
              </a:rPr>
              <a:t> matching problem between the support and query branch, where the support sample(s) of each class is represented as one global vector.</a:t>
            </a:r>
          </a:p>
          <a:p>
            <a:pPr marL="342900" indent="-342900">
              <a:buFont typeface="Arial" panose="020B0604020202020204" pitchFamily="34" charset="0"/>
              <a:buChar char="•"/>
            </a:pPr>
            <a:endParaRPr lang="en-US" altLang="zh-TW" sz="2800" dirty="0">
              <a:solidFill>
                <a:schemeClr val="bg1"/>
              </a:solidFill>
            </a:endParaRPr>
          </a:p>
          <a:p>
            <a:pPr marL="342900" indent="-342900">
              <a:buFont typeface="Arial" panose="020B0604020202020204" pitchFamily="34" charset="0"/>
              <a:buChar char="•"/>
            </a:pPr>
            <a:r>
              <a:rPr lang="en-US" altLang="zh-TW" sz="2800" dirty="0">
                <a:solidFill>
                  <a:schemeClr val="bg1"/>
                </a:solidFill>
              </a:rPr>
              <a:t>the problem as </a:t>
            </a:r>
            <a:r>
              <a:rPr lang="en-US" altLang="zh-TW" sz="2800" u="sng" dirty="0">
                <a:solidFill>
                  <a:schemeClr val="bg1"/>
                </a:solidFill>
              </a:rPr>
              <a:t>many-to-many</a:t>
            </a:r>
            <a:r>
              <a:rPr lang="en-US" altLang="zh-TW" sz="2800" dirty="0">
                <a:solidFill>
                  <a:schemeClr val="bg1"/>
                </a:solidFill>
              </a:rPr>
              <a:t> matching, where the </a:t>
            </a:r>
            <a:r>
              <a:rPr lang="en-US" altLang="zh-TW" sz="2800" u="sng" dirty="0">
                <a:solidFill>
                  <a:schemeClr val="bg1"/>
                </a:solidFill>
              </a:rPr>
              <a:t>support branch is represented as a graph</a:t>
            </a:r>
            <a:r>
              <a:rPr lang="en-US" altLang="zh-TW" sz="2800" dirty="0">
                <a:solidFill>
                  <a:schemeClr val="bg1"/>
                </a:solidFill>
              </a:rPr>
              <a:t> with each element in the feature map of the support sample(s) as a node. </a:t>
            </a:r>
          </a:p>
          <a:p>
            <a:pPr marL="342900" indent="-342900">
              <a:buFont typeface="Arial" panose="020B0604020202020204" pitchFamily="34" charset="0"/>
              <a:buChar char="•"/>
            </a:pPr>
            <a:endParaRPr lang="en-US" altLang="zh-TW" sz="2800" dirty="0">
              <a:solidFill>
                <a:schemeClr val="bg1"/>
              </a:solidFill>
            </a:endParaRPr>
          </a:p>
        </p:txBody>
      </p:sp>
    </p:spTree>
    <p:extLst>
      <p:ext uri="{BB962C8B-B14F-4D97-AF65-F5344CB8AC3E}">
        <p14:creationId xmlns:p14="http://schemas.microsoft.com/office/powerpoint/2010/main" val="165640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C25867E-6A94-F913-8113-715E45E82842}"/>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53F91251-FF15-7B86-2CB0-D6FABB8BFB7F}"/>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1.</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Introduction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fully supervised</a:t>
            </a:r>
            <a:r>
              <a:rPr lang="zh-TW" altLang="en-US" sz="4000" dirty="0">
                <a:solidFill>
                  <a:schemeClr val="bg1"/>
                </a:solidFill>
                <a:latin typeface="Arial Black" panose="020B0A04020102020204" pitchFamily="34" charset="0"/>
              </a:rPr>
              <a:t> 缺點</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0" name="文字方塊 11">
            <a:extLst>
              <a:ext uri="{FF2B5EF4-FFF2-40B4-BE49-F238E27FC236}">
                <a16:creationId xmlns:a16="http://schemas.microsoft.com/office/drawing/2014/main" id="{8A29DBA3-9B58-3D34-5CEA-527438E663BC}"/>
              </a:ext>
            </a:extLst>
          </p:cNvPr>
          <p:cNvSpPr txBox="1"/>
          <p:nvPr/>
        </p:nvSpPr>
        <p:spPr>
          <a:xfrm>
            <a:off x="473294" y="1399475"/>
            <a:ext cx="11450976" cy="4031873"/>
          </a:xfrm>
          <a:prstGeom prst="rect">
            <a:avLst/>
          </a:prstGeom>
          <a:noFill/>
        </p:spPr>
        <p:txBody>
          <a:bodyPr wrap="square">
            <a:spAutoFit/>
          </a:bodyPr>
          <a:lstStyle/>
          <a:p>
            <a:pPr marL="342900" indent="-342900">
              <a:buFont typeface="Arial" panose="020B0604020202020204" pitchFamily="34" charset="0"/>
              <a:buChar char="•"/>
            </a:pPr>
            <a:r>
              <a:rPr lang="en-US" altLang="zh-TW" sz="3200" dirty="0">
                <a:solidFill>
                  <a:schemeClr val="bg1"/>
                </a:solidFill>
              </a:rPr>
              <a:t>Most</a:t>
            </a:r>
            <a:r>
              <a:rPr lang="zh-TW" altLang="en-US" sz="3200" dirty="0">
                <a:solidFill>
                  <a:schemeClr val="bg1"/>
                </a:solidFill>
              </a:rPr>
              <a:t> </a:t>
            </a:r>
            <a:r>
              <a:rPr lang="en-US" altLang="zh-TW" sz="3200" dirty="0">
                <a:solidFill>
                  <a:schemeClr val="bg1"/>
                </a:solidFill>
              </a:rPr>
              <a:t>state-of-the-art methods extract point cloud features by</a:t>
            </a:r>
          </a:p>
          <a:p>
            <a:r>
              <a:rPr lang="zh-TW" altLang="en-US" sz="3200" dirty="0">
                <a:solidFill>
                  <a:schemeClr val="bg1"/>
                </a:solidFill>
              </a:rPr>
              <a:t> </a:t>
            </a:r>
            <a:r>
              <a:rPr lang="en-US" altLang="zh-TW" sz="3200" dirty="0">
                <a:solidFill>
                  <a:schemeClr val="bg1"/>
                </a:solidFill>
              </a:rPr>
              <a:t>building deep neural networks and using backpropagation to update model parameters iteratively. </a:t>
            </a:r>
            <a:r>
              <a:rPr lang="en-US" altLang="zh-TW" sz="3200" dirty="0" err="1">
                <a:solidFill>
                  <a:schemeClr val="bg1"/>
                </a:solidFill>
              </a:rPr>
              <a:t>However,deep</a:t>
            </a:r>
            <a:r>
              <a:rPr lang="en-US" altLang="zh-TW" sz="3200" dirty="0">
                <a:solidFill>
                  <a:schemeClr val="bg1"/>
                </a:solidFill>
              </a:rPr>
              <a:t> networks are difficult to interpret. Their training cost is so high that the GPU resource is inevitable. &gt;&gt; challenging to deploy them in mobile</a:t>
            </a:r>
          </a:p>
          <a:p>
            <a:pPr marL="342900" indent="-342900">
              <a:buFont typeface="Arial" panose="020B0604020202020204" pitchFamily="34" charset="0"/>
              <a:buChar char="•"/>
            </a:pPr>
            <a:r>
              <a:rPr lang="en-US" altLang="zh-TW" sz="3200" dirty="0">
                <a:solidFill>
                  <a:schemeClr val="bg1"/>
                </a:solidFill>
              </a:rPr>
              <a:t>The requirement of extensive data labeling adds another burden. All these concerns impede reliable and flexible applications of the deep learning solution in 3D vision. </a:t>
            </a:r>
          </a:p>
        </p:txBody>
      </p:sp>
    </p:spTree>
    <p:extLst>
      <p:ext uri="{BB962C8B-B14F-4D97-AF65-F5344CB8AC3E}">
        <p14:creationId xmlns:p14="http://schemas.microsoft.com/office/powerpoint/2010/main" val="744388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30</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3. Our Methodology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2DC6FBA-2ECB-C410-50E2-410F16097CF9}"/>
                  </a:ext>
                </a:extLst>
              </p:cNvPr>
              <p:cNvSpPr txBox="1"/>
              <p:nvPr/>
            </p:nvSpPr>
            <p:spPr>
              <a:xfrm>
                <a:off x="473294" y="1543769"/>
                <a:ext cx="10742697" cy="5370253"/>
              </a:xfrm>
              <a:prstGeom prst="rect">
                <a:avLst/>
              </a:prstGeom>
              <a:noFill/>
            </p:spPr>
            <p:txBody>
              <a:bodyPr wrap="square">
                <a:spAutoFit/>
              </a:bodyPr>
              <a:lstStyle/>
              <a:p>
                <a:r>
                  <a:rPr lang="en-US" altLang="zh-TW" sz="2400" dirty="0">
                    <a:solidFill>
                      <a:schemeClr val="bg1"/>
                    </a:solidFill>
                  </a:rPr>
                  <a:t>STEP1 align the training and testing of few-shot point cloud semantic segmentation with the episodic paradigm.</a:t>
                </a:r>
              </a:p>
              <a:p>
                <a:endParaRPr lang="en-US" altLang="zh-TW" sz="2400" dirty="0">
                  <a:solidFill>
                    <a:schemeClr val="bg1"/>
                  </a:solidFill>
                </a:endParaRPr>
              </a:p>
              <a:p>
                <a:r>
                  <a:rPr lang="en-US" altLang="zh-TW" sz="2400" dirty="0">
                    <a:solidFill>
                      <a:schemeClr val="bg1"/>
                    </a:solidFill>
                  </a:rPr>
                  <a:t>STEP2 we train our model on a group of few-shot tasks sampled from a data set with respect to a training class set </a:t>
                </a:r>
                <a:r>
                  <a:rPr lang="en-US" altLang="zh-TW" sz="2400" dirty="0" err="1">
                    <a:solidFill>
                      <a:schemeClr val="bg1"/>
                    </a:solidFill>
                  </a:rPr>
                  <a:t>Ctrain</a:t>
                </a:r>
                <a:r>
                  <a:rPr lang="en-US" altLang="zh-TW" sz="2400" dirty="0">
                    <a:solidFill>
                      <a:schemeClr val="bg1"/>
                    </a:solidFill>
                  </a:rPr>
                  <a:t>, and then we test the trained model by evaluating it on another group of tasks sampled from a different data set with respect to new classes </a:t>
                </a:r>
                <a:r>
                  <a:rPr lang="en-US" altLang="zh-TW" sz="2400" dirty="0" err="1">
                    <a:solidFill>
                      <a:schemeClr val="bg1"/>
                    </a:solidFill>
                  </a:rPr>
                  <a:t>Ctest</a:t>
                </a:r>
                <a:r>
                  <a:rPr lang="en-US" altLang="zh-TW" sz="2400" dirty="0">
                    <a:solidFill>
                      <a:schemeClr val="bg1"/>
                    </a:solidFill>
                  </a:rPr>
                  <a:t>, where </a:t>
                </a:r>
                <a:r>
                  <a:rPr lang="en-US" altLang="zh-TW" sz="2400" b="1" u="sng" dirty="0" err="1">
                    <a:solidFill>
                      <a:schemeClr val="bg1"/>
                    </a:solidFill>
                  </a:rPr>
                  <a:t>Ctest</a:t>
                </a:r>
                <a:r>
                  <a:rPr lang="en-US" altLang="zh-TW" sz="2400" b="1" u="sng" dirty="0">
                    <a:solidFill>
                      <a:schemeClr val="bg1"/>
                    </a:solidFill>
                  </a:rPr>
                  <a:t> ∩ </a:t>
                </a:r>
                <a:r>
                  <a:rPr lang="en-US" altLang="zh-TW" sz="2400" b="1" u="sng" dirty="0" err="1">
                    <a:solidFill>
                      <a:schemeClr val="bg1"/>
                    </a:solidFill>
                  </a:rPr>
                  <a:t>Ctrain</a:t>
                </a:r>
                <a:r>
                  <a:rPr lang="en-US" altLang="zh-TW" sz="2400" b="1" u="sng" dirty="0">
                    <a:solidFill>
                      <a:schemeClr val="bg1"/>
                    </a:solidFill>
                  </a:rPr>
                  <a:t> = ∅</a:t>
                </a:r>
                <a:r>
                  <a:rPr lang="en-US" altLang="zh-TW" sz="2400" dirty="0">
                    <a:solidFill>
                      <a:schemeClr val="bg1"/>
                    </a:solidFill>
                  </a:rPr>
                  <a:t>.</a:t>
                </a:r>
              </a:p>
              <a:p>
                <a:endParaRPr lang="en-US" altLang="zh-TW" sz="2400" dirty="0">
                  <a:solidFill>
                    <a:schemeClr val="bg1"/>
                  </a:solidFill>
                </a:endParaRPr>
              </a:p>
              <a:p>
                <a:pPr marL="342900" indent="-342900">
                  <a:buFont typeface="Arial" panose="020B0604020202020204" pitchFamily="34" charset="0"/>
                  <a:buChar char="•"/>
                </a:pPr>
                <a:r>
                  <a:rPr lang="en-US" altLang="zh-TW" sz="2400" dirty="0">
                    <a:solidFill>
                      <a:schemeClr val="bg1"/>
                    </a:solidFill>
                  </a:rPr>
                  <a:t>N-way K-shot episode, we are given a support set, denoted as </a:t>
                </a:r>
              </a:p>
              <a:p>
                <a:endParaRPr lang="en-US" altLang="zh-TW" sz="2400" dirty="0">
                  <a:solidFill>
                    <a:schemeClr val="bg1"/>
                  </a:solidFill>
                </a:endParaRPr>
              </a:p>
              <a:p>
                <a:endParaRPr lang="en-US" altLang="zh-TW" sz="2400" dirty="0">
                  <a:solidFill>
                    <a:schemeClr val="bg1"/>
                  </a:solidFill>
                </a:endParaRPr>
              </a:p>
              <a:p>
                <a:pPr marL="342900" indent="-342900">
                  <a:buFont typeface="Arial" panose="020B0604020202020204" pitchFamily="34" charset="0"/>
                  <a:buChar char="•"/>
                </a:pPr>
                <a:r>
                  <a:rPr lang="en-US" altLang="zh-TW" sz="2400" dirty="0">
                    <a:solidFill>
                      <a:schemeClr val="bg1"/>
                    </a:solidFill>
                  </a:rPr>
                  <a:t>with K labeled pairs of support point cloud </a:t>
                </a:r>
                <a14:m>
                  <m:oMath xmlns:m="http://schemas.openxmlformats.org/officeDocument/2006/math">
                    <m:sSubSup>
                      <m:sSubSupPr>
                        <m:ctrlPr>
                          <a:rPr lang="en-US" altLang="zh-TW" sz="2400" i="1" dirty="0" smtClean="0">
                            <a:solidFill>
                              <a:schemeClr val="bg1"/>
                            </a:solidFill>
                            <a:latin typeface="Cambria Math" panose="02040503050406030204" pitchFamily="18" charset="0"/>
                          </a:rPr>
                        </m:ctrlPr>
                      </m:sSubSupPr>
                      <m:e>
                        <m:r>
                          <a:rPr lang="en-US" altLang="zh-TW" sz="2400" i="1" dirty="0" smtClean="0">
                            <a:solidFill>
                              <a:schemeClr val="bg1"/>
                            </a:solidFill>
                            <a:latin typeface="Cambria Math" panose="02040503050406030204" pitchFamily="18" charset="0"/>
                          </a:rPr>
                          <m:t>𝑝</m:t>
                        </m:r>
                      </m:e>
                      <m:sub>
                        <m:r>
                          <a:rPr lang="en-US" altLang="zh-TW" sz="2400" b="0" i="1" dirty="0" smtClean="0">
                            <a:solidFill>
                              <a:schemeClr val="bg1"/>
                            </a:solidFill>
                            <a:latin typeface="Cambria Math" panose="02040503050406030204" pitchFamily="18" charset="0"/>
                          </a:rPr>
                          <m:t>𝑠</m:t>
                        </m:r>
                      </m:sub>
                      <m:sup>
                        <m:r>
                          <a:rPr lang="en-US" altLang="zh-TW" sz="2400" i="1" dirty="0" smtClean="0">
                            <a:solidFill>
                              <a:schemeClr val="bg1"/>
                            </a:solidFill>
                            <a:latin typeface="Cambria Math" panose="02040503050406030204" pitchFamily="18" charset="0"/>
                          </a:rPr>
                          <m:t>𝑛</m:t>
                        </m:r>
                        <m:r>
                          <a:rPr lang="en-US" altLang="zh-TW" sz="2400" b="0" i="1" dirty="0" smtClean="0">
                            <a:solidFill>
                              <a:schemeClr val="bg1"/>
                            </a:solidFill>
                            <a:latin typeface="Cambria Math" panose="02040503050406030204" pitchFamily="18" charset="0"/>
                          </a:rPr>
                          <m:t>,</m:t>
                        </m:r>
                        <m:r>
                          <a:rPr lang="en-US" altLang="zh-TW" sz="2400" b="0" i="1" dirty="0" smtClean="0">
                            <a:solidFill>
                              <a:schemeClr val="bg1"/>
                            </a:solidFill>
                            <a:latin typeface="Cambria Math" panose="02040503050406030204" pitchFamily="18" charset="0"/>
                          </a:rPr>
                          <m:t>𝑘</m:t>
                        </m:r>
                      </m:sup>
                    </m:sSubSup>
                  </m:oMath>
                </a14:m>
                <a:r>
                  <a:rPr lang="en-US" altLang="zh-TW" sz="2400" dirty="0">
                    <a:solidFill>
                      <a:schemeClr val="bg1"/>
                    </a:solidFill>
                  </a:rPr>
                  <a:t> </a:t>
                </a:r>
              </a:p>
              <a:p>
                <a:r>
                  <a:rPr lang="en-US" altLang="zh-TW" sz="2400" dirty="0">
                    <a:solidFill>
                      <a:schemeClr val="bg1"/>
                    </a:solidFill>
                  </a:rPr>
                  <a:t>binary mask </a:t>
                </a:r>
                <a14:m>
                  <m:oMath xmlns:m="http://schemas.openxmlformats.org/officeDocument/2006/math">
                    <m:sSubSup>
                      <m:sSubSupPr>
                        <m:ctrlPr>
                          <a:rPr lang="en-US" altLang="zh-TW" sz="2400" i="1" dirty="0" smtClean="0">
                            <a:solidFill>
                              <a:schemeClr val="bg1"/>
                            </a:solidFill>
                            <a:latin typeface="Cambria Math" panose="02040503050406030204" pitchFamily="18" charset="0"/>
                          </a:rPr>
                        </m:ctrlPr>
                      </m:sSubSupPr>
                      <m:e>
                        <m:r>
                          <a:rPr lang="en-US" altLang="zh-TW" sz="2400" b="0" i="1" dirty="0" smtClean="0">
                            <a:solidFill>
                              <a:schemeClr val="bg1"/>
                            </a:solidFill>
                            <a:latin typeface="Cambria Math" panose="02040503050406030204" pitchFamily="18" charset="0"/>
                          </a:rPr>
                          <m:t>𝑀</m:t>
                        </m:r>
                      </m:e>
                      <m:sub/>
                      <m:sup>
                        <m:r>
                          <a:rPr lang="en-US" altLang="zh-TW" sz="2400" i="1" dirty="0">
                            <a:solidFill>
                              <a:schemeClr val="bg1"/>
                            </a:solidFill>
                            <a:latin typeface="Cambria Math" panose="02040503050406030204" pitchFamily="18" charset="0"/>
                          </a:rPr>
                          <m:t>𝑛</m:t>
                        </m:r>
                        <m:r>
                          <a:rPr lang="en-US" altLang="zh-TW" sz="2400" i="1" dirty="0">
                            <a:solidFill>
                              <a:schemeClr val="bg1"/>
                            </a:solidFill>
                            <a:latin typeface="Cambria Math" panose="02040503050406030204" pitchFamily="18" charset="0"/>
                          </a:rPr>
                          <m:t>,</m:t>
                        </m:r>
                        <m:r>
                          <a:rPr lang="en-US" altLang="zh-TW" sz="2400" i="1" dirty="0">
                            <a:solidFill>
                              <a:schemeClr val="bg1"/>
                            </a:solidFill>
                            <a:latin typeface="Cambria Math" panose="02040503050406030204" pitchFamily="18" charset="0"/>
                          </a:rPr>
                          <m:t>𝑘</m:t>
                        </m:r>
                      </m:sup>
                    </m:sSubSup>
                  </m:oMath>
                </a14:m>
                <a:r>
                  <a:rPr lang="en-US" altLang="zh-TW" sz="2400" dirty="0">
                    <a:solidFill>
                      <a:schemeClr val="bg1"/>
                    </a:solidFill>
                  </a:rPr>
                  <a:t> for each of the N unique classes</a:t>
                </a:r>
              </a:p>
              <a:p>
                <a:endParaRPr lang="zh-TW" altLang="en-US" sz="2400" dirty="0">
                  <a:solidFill>
                    <a:schemeClr val="bg1"/>
                  </a:solidFill>
                </a:endParaRPr>
              </a:p>
            </p:txBody>
          </p:sp>
        </mc:Choice>
        <mc:Fallback xmlns="">
          <p:sp>
            <p:nvSpPr>
              <p:cNvPr id="5" name="文本框 4">
                <a:extLst>
                  <a:ext uri="{FF2B5EF4-FFF2-40B4-BE49-F238E27FC236}">
                    <a16:creationId xmlns:a16="http://schemas.microsoft.com/office/drawing/2014/main" id="{22DC6FBA-2ECB-C410-50E2-410F16097CF9}"/>
                  </a:ext>
                </a:extLst>
              </p:cNvPr>
              <p:cNvSpPr txBox="1">
                <a:spLocks noRot="1" noChangeAspect="1" noMove="1" noResize="1" noEditPoints="1" noAdjustHandles="1" noChangeArrowheads="1" noChangeShapeType="1" noTextEdit="1"/>
              </p:cNvSpPr>
              <p:nvPr/>
            </p:nvSpPr>
            <p:spPr>
              <a:xfrm>
                <a:off x="473294" y="1543769"/>
                <a:ext cx="10742697" cy="5370253"/>
              </a:xfrm>
              <a:prstGeom prst="rect">
                <a:avLst/>
              </a:prstGeom>
              <a:blipFill>
                <a:blip r:embed="rId4"/>
                <a:stretch>
                  <a:fillRect l="-908" t="-908" r="-114"/>
                </a:stretch>
              </a:blipFill>
            </p:spPr>
            <p:txBody>
              <a:bodyPr/>
              <a:lstStyle/>
              <a:p>
                <a:r>
                  <a:rPr lang="zh-TW" altLang="en-US">
                    <a:noFill/>
                  </a:rPr>
                  <a:t> </a:t>
                </a:r>
              </a:p>
            </p:txBody>
          </p:sp>
        </mc:Fallback>
      </mc:AlternateContent>
      <p:pic>
        <p:nvPicPr>
          <p:cNvPr id="7" name="图片 6">
            <a:extLst>
              <a:ext uri="{FF2B5EF4-FFF2-40B4-BE49-F238E27FC236}">
                <a16:creationId xmlns:a16="http://schemas.microsoft.com/office/drawing/2014/main" id="{4B2B4741-511C-F394-C702-66418595FA14}"/>
              </a:ext>
            </a:extLst>
          </p:cNvPr>
          <p:cNvPicPr>
            <a:picLocks noChangeAspect="1"/>
          </p:cNvPicPr>
          <p:nvPr/>
        </p:nvPicPr>
        <p:blipFill rotWithShape="1">
          <a:blip r:embed="rId5"/>
          <a:srcRect t="14163" b="10300"/>
          <a:stretch/>
        </p:blipFill>
        <p:spPr>
          <a:xfrm>
            <a:off x="555173" y="4886213"/>
            <a:ext cx="5359444" cy="428018"/>
          </a:xfrm>
          <a:prstGeom prst="rect">
            <a:avLst/>
          </a:prstGeom>
        </p:spPr>
      </p:pic>
    </p:spTree>
    <p:extLst>
      <p:ext uri="{BB962C8B-B14F-4D97-AF65-F5344CB8AC3E}">
        <p14:creationId xmlns:p14="http://schemas.microsoft.com/office/powerpoint/2010/main" val="129718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31</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417942"/>
            <a:ext cx="11020011" cy="523220"/>
          </a:xfrm>
          <a:prstGeom prst="rect">
            <a:avLst/>
          </a:prstGeom>
          <a:noFill/>
        </p:spPr>
        <p:txBody>
          <a:bodyPr wrap="square" lIns="91440" tIns="45720" rIns="91440" bIns="45720">
            <a:spAutoFit/>
          </a:bodyPr>
          <a:lstStyle/>
          <a:p>
            <a:r>
              <a:rPr lang="en-US" altLang="zh-TW" sz="2800" dirty="0">
                <a:solidFill>
                  <a:schemeClr val="bg1"/>
                </a:solidFill>
                <a:latin typeface="Arial Black" panose="020B0A04020102020204" pitchFamily="34" charset="0"/>
              </a:rPr>
              <a:t>3.1. Problem Definition</a:t>
            </a:r>
            <a:r>
              <a:rPr lang="zh-TW" altLang="en-US" sz="2800" dirty="0">
                <a:solidFill>
                  <a:schemeClr val="bg1"/>
                </a:solidFill>
                <a:latin typeface="Arial Black" panose="020B0A04020102020204" pitchFamily="34" charset="0"/>
              </a:rPr>
              <a:t> </a:t>
            </a:r>
            <a:r>
              <a:rPr lang="en-US" altLang="zh-TW" sz="2800" dirty="0">
                <a:solidFill>
                  <a:schemeClr val="bg1"/>
                </a:solidFill>
                <a:latin typeface="Arial Black" panose="020B0A04020102020204" pitchFamily="34" charset="0"/>
              </a:rPr>
              <a:t> </a:t>
            </a:r>
            <a:endParaRPr lang="zh-TW" altLang="en-US" sz="28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grpSp>
        <p:nvGrpSpPr>
          <p:cNvPr id="34" name="组合 33">
            <a:extLst>
              <a:ext uri="{FF2B5EF4-FFF2-40B4-BE49-F238E27FC236}">
                <a16:creationId xmlns:a16="http://schemas.microsoft.com/office/drawing/2014/main" id="{8D53A1C9-671F-81F3-6D76-8AC0F467E453}"/>
              </a:ext>
            </a:extLst>
          </p:cNvPr>
          <p:cNvGrpSpPr/>
          <p:nvPr/>
        </p:nvGrpSpPr>
        <p:grpSpPr>
          <a:xfrm>
            <a:off x="5065765" y="417942"/>
            <a:ext cx="9237325" cy="6316848"/>
            <a:chOff x="5065765" y="417942"/>
            <a:chExt cx="9237325" cy="6316848"/>
          </a:xfrm>
        </p:grpSpPr>
        <p:pic>
          <p:nvPicPr>
            <p:cNvPr id="7" name="图片 6">
              <a:extLst>
                <a:ext uri="{FF2B5EF4-FFF2-40B4-BE49-F238E27FC236}">
                  <a16:creationId xmlns:a16="http://schemas.microsoft.com/office/drawing/2014/main" id="{C66BB50F-4DB1-CA3E-A0D9-A1FE64EDF112}"/>
                </a:ext>
              </a:extLst>
            </p:cNvPr>
            <p:cNvPicPr>
              <a:picLocks noChangeAspect="1"/>
            </p:cNvPicPr>
            <p:nvPr/>
          </p:nvPicPr>
          <p:blipFill>
            <a:blip r:embed="rId4"/>
            <a:stretch>
              <a:fillRect/>
            </a:stretch>
          </p:blipFill>
          <p:spPr>
            <a:xfrm>
              <a:off x="5065765" y="417942"/>
              <a:ext cx="6565963" cy="6316848"/>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6E206788-862F-9A4B-0C0A-B2BB86240B03}"/>
                    </a:ext>
                  </a:extLst>
                </p14:cNvPr>
                <p14:cNvContentPartPr/>
                <p14:nvPr/>
              </p14:nvContentPartPr>
              <p14:xfrm>
                <a:off x="11129244" y="557606"/>
                <a:ext cx="153360" cy="360"/>
              </p14:xfrm>
            </p:contentPart>
          </mc:Choice>
          <mc:Fallback xmlns="">
            <p:pic>
              <p:nvPicPr>
                <p:cNvPr id="8" name="墨迹 7">
                  <a:extLst>
                    <a:ext uri="{FF2B5EF4-FFF2-40B4-BE49-F238E27FC236}">
                      <a16:creationId xmlns:a16="http://schemas.microsoft.com/office/drawing/2014/main" id="{6E206788-862F-9A4B-0C0A-B2BB86240B03}"/>
                    </a:ext>
                  </a:extLst>
                </p:cNvPr>
                <p:cNvPicPr/>
                <p:nvPr/>
              </p:nvPicPr>
              <p:blipFill>
                <a:blip r:embed="rId6"/>
                <a:stretch>
                  <a:fillRect/>
                </a:stretch>
              </p:blipFill>
              <p:spPr>
                <a:xfrm>
                  <a:off x="11075604" y="449606"/>
                  <a:ext cx="261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FDA04E49-10F4-FDA5-866C-52662A1D51B0}"/>
                    </a:ext>
                  </a:extLst>
                </p14:cNvPr>
                <p14:cNvContentPartPr/>
                <p14:nvPr/>
              </p14:nvContentPartPr>
              <p14:xfrm>
                <a:off x="5243964" y="872966"/>
                <a:ext cx="551520" cy="6120"/>
              </p14:xfrm>
            </p:contentPart>
          </mc:Choice>
          <mc:Fallback xmlns="">
            <p:pic>
              <p:nvPicPr>
                <p:cNvPr id="9" name="墨迹 8">
                  <a:extLst>
                    <a:ext uri="{FF2B5EF4-FFF2-40B4-BE49-F238E27FC236}">
                      <a16:creationId xmlns:a16="http://schemas.microsoft.com/office/drawing/2014/main" id="{FDA04E49-10F4-FDA5-866C-52662A1D51B0}"/>
                    </a:ext>
                  </a:extLst>
                </p:cNvPr>
                <p:cNvPicPr/>
                <p:nvPr/>
              </p:nvPicPr>
              <p:blipFill>
                <a:blip r:embed="rId8"/>
                <a:stretch>
                  <a:fillRect/>
                </a:stretch>
              </p:blipFill>
              <p:spPr>
                <a:xfrm>
                  <a:off x="5189964" y="765326"/>
                  <a:ext cx="659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03B1F7ED-1644-0382-9508-5304BF527415}"/>
                    </a:ext>
                  </a:extLst>
                </p14:cNvPr>
                <p14:cNvContentPartPr/>
                <p14:nvPr/>
              </p14:nvContentPartPr>
              <p14:xfrm>
                <a:off x="7987524" y="898886"/>
                <a:ext cx="2729160" cy="59040"/>
              </p14:xfrm>
            </p:contentPart>
          </mc:Choice>
          <mc:Fallback xmlns="">
            <p:pic>
              <p:nvPicPr>
                <p:cNvPr id="10" name="墨迹 9">
                  <a:extLst>
                    <a:ext uri="{FF2B5EF4-FFF2-40B4-BE49-F238E27FC236}">
                      <a16:creationId xmlns:a16="http://schemas.microsoft.com/office/drawing/2014/main" id="{03B1F7ED-1644-0382-9508-5304BF527415}"/>
                    </a:ext>
                  </a:extLst>
                </p:cNvPr>
                <p:cNvPicPr/>
                <p:nvPr/>
              </p:nvPicPr>
              <p:blipFill>
                <a:blip r:embed="rId10"/>
                <a:stretch>
                  <a:fillRect/>
                </a:stretch>
              </p:blipFill>
              <p:spPr>
                <a:xfrm>
                  <a:off x="7933524" y="790886"/>
                  <a:ext cx="2836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墨迹 10">
                  <a:extLst>
                    <a:ext uri="{FF2B5EF4-FFF2-40B4-BE49-F238E27FC236}">
                      <a16:creationId xmlns:a16="http://schemas.microsoft.com/office/drawing/2014/main" id="{5A55CF62-F69D-B691-9ECD-01F132E73026}"/>
                    </a:ext>
                  </a:extLst>
                </p14:cNvPr>
                <p14:cNvContentPartPr/>
                <p14:nvPr/>
              </p14:nvContentPartPr>
              <p14:xfrm>
                <a:off x="5574804" y="1248806"/>
                <a:ext cx="2387880" cy="88200"/>
              </p14:xfrm>
            </p:contentPart>
          </mc:Choice>
          <mc:Fallback xmlns="">
            <p:pic>
              <p:nvPicPr>
                <p:cNvPr id="11" name="墨迹 10">
                  <a:extLst>
                    <a:ext uri="{FF2B5EF4-FFF2-40B4-BE49-F238E27FC236}">
                      <a16:creationId xmlns:a16="http://schemas.microsoft.com/office/drawing/2014/main" id="{5A55CF62-F69D-B691-9ECD-01F132E73026}"/>
                    </a:ext>
                  </a:extLst>
                </p:cNvPr>
                <p:cNvPicPr/>
                <p:nvPr/>
              </p:nvPicPr>
              <p:blipFill>
                <a:blip r:embed="rId12"/>
                <a:stretch>
                  <a:fillRect/>
                </a:stretch>
              </p:blipFill>
              <p:spPr>
                <a:xfrm>
                  <a:off x="5520804" y="1140806"/>
                  <a:ext cx="24955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AD6321DC-D4E7-E7D4-1652-F133227B4DD8}"/>
                    </a:ext>
                  </a:extLst>
                </p14:cNvPr>
                <p14:cNvContentPartPr/>
                <p14:nvPr/>
              </p14:nvContentPartPr>
              <p14:xfrm>
                <a:off x="8891844" y="1229006"/>
                <a:ext cx="321120" cy="6480"/>
              </p14:xfrm>
            </p:contentPart>
          </mc:Choice>
          <mc:Fallback xmlns="">
            <p:pic>
              <p:nvPicPr>
                <p:cNvPr id="12" name="墨迹 11">
                  <a:extLst>
                    <a:ext uri="{FF2B5EF4-FFF2-40B4-BE49-F238E27FC236}">
                      <a16:creationId xmlns:a16="http://schemas.microsoft.com/office/drawing/2014/main" id="{AD6321DC-D4E7-E7D4-1652-F133227B4DD8}"/>
                    </a:ext>
                  </a:extLst>
                </p:cNvPr>
                <p:cNvPicPr/>
                <p:nvPr/>
              </p:nvPicPr>
              <p:blipFill>
                <a:blip r:embed="rId14"/>
                <a:stretch>
                  <a:fillRect/>
                </a:stretch>
              </p:blipFill>
              <p:spPr>
                <a:xfrm>
                  <a:off x="8837844" y="1121006"/>
                  <a:ext cx="428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B520D6B9-92D5-D05D-E4BC-1A797A00116A}"/>
                    </a:ext>
                  </a:extLst>
                </p14:cNvPr>
                <p14:cNvContentPartPr/>
                <p14:nvPr/>
              </p14:nvContentPartPr>
              <p14:xfrm>
                <a:off x="5227130" y="1847169"/>
                <a:ext cx="2858760" cy="48600"/>
              </p14:xfrm>
            </p:contentPart>
          </mc:Choice>
          <mc:Fallback xmlns="">
            <p:pic>
              <p:nvPicPr>
                <p:cNvPr id="16" name="墨迹 15">
                  <a:extLst>
                    <a:ext uri="{FF2B5EF4-FFF2-40B4-BE49-F238E27FC236}">
                      <a16:creationId xmlns:a16="http://schemas.microsoft.com/office/drawing/2014/main" id="{B520D6B9-92D5-D05D-E4BC-1A797A00116A}"/>
                    </a:ext>
                  </a:extLst>
                </p:cNvPr>
                <p:cNvPicPr/>
                <p:nvPr/>
              </p:nvPicPr>
              <p:blipFill>
                <a:blip r:embed="rId16"/>
                <a:stretch>
                  <a:fillRect/>
                </a:stretch>
              </p:blipFill>
              <p:spPr>
                <a:xfrm>
                  <a:off x="5173130" y="1739529"/>
                  <a:ext cx="29664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F5D7521A-7B5D-FD6F-870B-481B75B50DFD}"/>
                    </a:ext>
                  </a:extLst>
                </p14:cNvPr>
                <p14:cNvContentPartPr/>
                <p14:nvPr/>
              </p14:nvContentPartPr>
              <p14:xfrm>
                <a:off x="8331770" y="2236329"/>
                <a:ext cx="2999880" cy="20880"/>
              </p14:xfrm>
            </p:contentPart>
          </mc:Choice>
          <mc:Fallback xmlns="">
            <p:pic>
              <p:nvPicPr>
                <p:cNvPr id="17" name="墨迹 16">
                  <a:extLst>
                    <a:ext uri="{FF2B5EF4-FFF2-40B4-BE49-F238E27FC236}">
                      <a16:creationId xmlns:a16="http://schemas.microsoft.com/office/drawing/2014/main" id="{F5D7521A-7B5D-FD6F-870B-481B75B50DFD}"/>
                    </a:ext>
                  </a:extLst>
                </p:cNvPr>
                <p:cNvPicPr/>
                <p:nvPr/>
              </p:nvPicPr>
              <p:blipFill>
                <a:blip r:embed="rId18"/>
                <a:stretch>
                  <a:fillRect/>
                </a:stretch>
              </p:blipFill>
              <p:spPr>
                <a:xfrm>
                  <a:off x="8277770" y="2128329"/>
                  <a:ext cx="31075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4D339E21-E033-3AFA-8E5A-39D13A411C99}"/>
                    </a:ext>
                  </a:extLst>
                </p14:cNvPr>
                <p14:cNvContentPartPr/>
                <p14:nvPr/>
              </p14:nvContentPartPr>
              <p14:xfrm>
                <a:off x="5240450" y="2570409"/>
                <a:ext cx="2445480" cy="75600"/>
              </p14:xfrm>
            </p:contentPart>
          </mc:Choice>
          <mc:Fallback xmlns="">
            <p:pic>
              <p:nvPicPr>
                <p:cNvPr id="19" name="墨迹 18">
                  <a:extLst>
                    <a:ext uri="{FF2B5EF4-FFF2-40B4-BE49-F238E27FC236}">
                      <a16:creationId xmlns:a16="http://schemas.microsoft.com/office/drawing/2014/main" id="{4D339E21-E033-3AFA-8E5A-39D13A411C99}"/>
                    </a:ext>
                  </a:extLst>
                </p:cNvPr>
                <p:cNvPicPr/>
                <p:nvPr/>
              </p:nvPicPr>
              <p:blipFill>
                <a:blip r:embed="rId20"/>
                <a:stretch>
                  <a:fillRect/>
                </a:stretch>
              </p:blipFill>
              <p:spPr>
                <a:xfrm>
                  <a:off x="5186450" y="2462409"/>
                  <a:ext cx="25531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0B493B71-1575-DAEE-CF1F-D08B3942B0BD}"/>
                    </a:ext>
                  </a:extLst>
                </p14:cNvPr>
                <p14:cNvContentPartPr/>
                <p14:nvPr/>
              </p14:nvContentPartPr>
              <p14:xfrm>
                <a:off x="12835370" y="1874212"/>
                <a:ext cx="360" cy="360"/>
              </p14:xfrm>
            </p:contentPart>
          </mc:Choice>
          <mc:Fallback xmlns="">
            <p:pic>
              <p:nvPicPr>
                <p:cNvPr id="20" name="墨迹 19">
                  <a:extLst>
                    <a:ext uri="{FF2B5EF4-FFF2-40B4-BE49-F238E27FC236}">
                      <a16:creationId xmlns:a16="http://schemas.microsoft.com/office/drawing/2014/main" id="{0B493B71-1575-DAEE-CF1F-D08B3942B0BD}"/>
                    </a:ext>
                  </a:extLst>
                </p:cNvPr>
                <p:cNvPicPr/>
                <p:nvPr/>
              </p:nvPicPr>
              <p:blipFill>
                <a:blip r:embed="rId22"/>
                <a:stretch>
                  <a:fillRect/>
                </a:stretch>
              </p:blipFill>
              <p:spPr>
                <a:xfrm>
                  <a:off x="12781730" y="17665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6F3BDCFD-D73D-B851-7244-5E2C30EF4BDF}"/>
                    </a:ext>
                  </a:extLst>
                </p14:cNvPr>
                <p14:cNvContentPartPr/>
                <p14:nvPr/>
              </p14:nvContentPartPr>
              <p14:xfrm>
                <a:off x="12323810" y="1949452"/>
                <a:ext cx="360" cy="360"/>
              </p14:xfrm>
            </p:contentPart>
          </mc:Choice>
          <mc:Fallback xmlns="">
            <p:pic>
              <p:nvPicPr>
                <p:cNvPr id="21" name="墨迹 20">
                  <a:extLst>
                    <a:ext uri="{FF2B5EF4-FFF2-40B4-BE49-F238E27FC236}">
                      <a16:creationId xmlns:a16="http://schemas.microsoft.com/office/drawing/2014/main" id="{6F3BDCFD-D73D-B851-7244-5E2C30EF4BDF}"/>
                    </a:ext>
                  </a:extLst>
                </p:cNvPr>
                <p:cNvPicPr/>
                <p:nvPr/>
              </p:nvPicPr>
              <p:blipFill>
                <a:blip r:embed="rId22"/>
                <a:stretch>
                  <a:fillRect/>
                </a:stretch>
              </p:blipFill>
              <p:spPr>
                <a:xfrm>
                  <a:off x="12269810" y="18418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4662D9E2-E8CF-BD5B-4CE6-81D8EA88719C}"/>
                    </a:ext>
                  </a:extLst>
                </p14:cNvPr>
                <p14:cNvContentPartPr/>
                <p14:nvPr/>
              </p14:nvContentPartPr>
              <p14:xfrm>
                <a:off x="14302730" y="1205692"/>
                <a:ext cx="360" cy="360"/>
              </p14:xfrm>
            </p:contentPart>
          </mc:Choice>
          <mc:Fallback xmlns="">
            <p:pic>
              <p:nvPicPr>
                <p:cNvPr id="22" name="墨迹 21">
                  <a:extLst>
                    <a:ext uri="{FF2B5EF4-FFF2-40B4-BE49-F238E27FC236}">
                      <a16:creationId xmlns:a16="http://schemas.microsoft.com/office/drawing/2014/main" id="{4662D9E2-E8CF-BD5B-4CE6-81D8EA88719C}"/>
                    </a:ext>
                  </a:extLst>
                </p:cNvPr>
                <p:cNvPicPr/>
                <p:nvPr/>
              </p:nvPicPr>
              <p:blipFill>
                <a:blip r:embed="rId22"/>
                <a:stretch>
                  <a:fillRect/>
                </a:stretch>
              </p:blipFill>
              <p:spPr>
                <a:xfrm>
                  <a:off x="14249090" y="10980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墨迹 22">
                  <a:extLst>
                    <a:ext uri="{FF2B5EF4-FFF2-40B4-BE49-F238E27FC236}">
                      <a16:creationId xmlns:a16="http://schemas.microsoft.com/office/drawing/2014/main" id="{28132505-D707-AC5A-178D-A658ED3D6ACD}"/>
                    </a:ext>
                  </a:extLst>
                </p14:cNvPr>
                <p14:cNvContentPartPr/>
                <p14:nvPr/>
              </p14:nvContentPartPr>
              <p14:xfrm>
                <a:off x="13251530" y="2024332"/>
                <a:ext cx="360" cy="360"/>
              </p14:xfrm>
            </p:contentPart>
          </mc:Choice>
          <mc:Fallback xmlns="">
            <p:pic>
              <p:nvPicPr>
                <p:cNvPr id="23" name="墨迹 22">
                  <a:extLst>
                    <a:ext uri="{FF2B5EF4-FFF2-40B4-BE49-F238E27FC236}">
                      <a16:creationId xmlns:a16="http://schemas.microsoft.com/office/drawing/2014/main" id="{28132505-D707-AC5A-178D-A658ED3D6ACD}"/>
                    </a:ext>
                  </a:extLst>
                </p:cNvPr>
                <p:cNvPicPr/>
                <p:nvPr/>
              </p:nvPicPr>
              <p:blipFill>
                <a:blip r:embed="rId22"/>
                <a:stretch>
                  <a:fillRect/>
                </a:stretch>
              </p:blipFill>
              <p:spPr>
                <a:xfrm>
                  <a:off x="13197890" y="1916332"/>
                  <a:ext cx="108000" cy="21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5" name="墨迹 34">
                <a:extLst>
                  <a:ext uri="{FF2B5EF4-FFF2-40B4-BE49-F238E27FC236}">
                    <a16:creationId xmlns:a16="http://schemas.microsoft.com/office/drawing/2014/main" id="{9485DA56-62AC-1922-349C-C4DD956B5242}"/>
                  </a:ext>
                </a:extLst>
              </p14:cNvPr>
              <p14:cNvContentPartPr/>
              <p14:nvPr/>
            </p14:nvContentPartPr>
            <p14:xfrm>
              <a:off x="6755701" y="3752769"/>
              <a:ext cx="3179520" cy="70200"/>
            </p14:xfrm>
          </p:contentPart>
        </mc:Choice>
        <mc:Fallback xmlns="">
          <p:pic>
            <p:nvPicPr>
              <p:cNvPr id="35" name="墨迹 34">
                <a:extLst>
                  <a:ext uri="{FF2B5EF4-FFF2-40B4-BE49-F238E27FC236}">
                    <a16:creationId xmlns:a16="http://schemas.microsoft.com/office/drawing/2014/main" id="{9485DA56-62AC-1922-349C-C4DD956B5242}"/>
                  </a:ext>
                </a:extLst>
              </p:cNvPr>
              <p:cNvPicPr/>
              <p:nvPr/>
            </p:nvPicPr>
            <p:blipFill>
              <a:blip r:embed="rId27"/>
              <a:stretch>
                <a:fillRect/>
              </a:stretch>
            </p:blipFill>
            <p:spPr>
              <a:xfrm>
                <a:off x="6701701" y="3644769"/>
                <a:ext cx="32871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墨迹 35">
                <a:extLst>
                  <a:ext uri="{FF2B5EF4-FFF2-40B4-BE49-F238E27FC236}">
                    <a16:creationId xmlns:a16="http://schemas.microsoft.com/office/drawing/2014/main" id="{1B66330D-6A4B-2596-330F-19AEDEA8B19E}"/>
                  </a:ext>
                </a:extLst>
              </p14:cNvPr>
              <p14:cNvContentPartPr/>
              <p14:nvPr/>
            </p14:nvContentPartPr>
            <p14:xfrm>
              <a:off x="8324941" y="2531289"/>
              <a:ext cx="2979360" cy="49320"/>
            </p14:xfrm>
          </p:contentPart>
        </mc:Choice>
        <mc:Fallback xmlns="">
          <p:pic>
            <p:nvPicPr>
              <p:cNvPr id="36" name="墨迹 35">
                <a:extLst>
                  <a:ext uri="{FF2B5EF4-FFF2-40B4-BE49-F238E27FC236}">
                    <a16:creationId xmlns:a16="http://schemas.microsoft.com/office/drawing/2014/main" id="{1B66330D-6A4B-2596-330F-19AEDEA8B19E}"/>
                  </a:ext>
                </a:extLst>
              </p:cNvPr>
              <p:cNvPicPr/>
              <p:nvPr/>
            </p:nvPicPr>
            <p:blipFill>
              <a:blip r:embed="rId29"/>
              <a:stretch>
                <a:fillRect/>
              </a:stretch>
            </p:blipFill>
            <p:spPr>
              <a:xfrm>
                <a:off x="8270941" y="2423289"/>
                <a:ext cx="3087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墨迹 38">
                <a:extLst>
                  <a:ext uri="{FF2B5EF4-FFF2-40B4-BE49-F238E27FC236}">
                    <a16:creationId xmlns:a16="http://schemas.microsoft.com/office/drawing/2014/main" id="{71C1CD4D-5021-0B6E-2099-6FBE564EC742}"/>
                  </a:ext>
                </a:extLst>
              </p14:cNvPr>
              <p14:cNvContentPartPr/>
              <p14:nvPr/>
            </p14:nvContentPartPr>
            <p14:xfrm>
              <a:off x="8863861" y="2866089"/>
              <a:ext cx="2448720" cy="360"/>
            </p14:xfrm>
          </p:contentPart>
        </mc:Choice>
        <mc:Fallback xmlns="">
          <p:pic>
            <p:nvPicPr>
              <p:cNvPr id="39" name="墨迹 38">
                <a:extLst>
                  <a:ext uri="{FF2B5EF4-FFF2-40B4-BE49-F238E27FC236}">
                    <a16:creationId xmlns:a16="http://schemas.microsoft.com/office/drawing/2014/main" id="{71C1CD4D-5021-0B6E-2099-6FBE564EC742}"/>
                  </a:ext>
                </a:extLst>
              </p:cNvPr>
              <p:cNvPicPr/>
              <p:nvPr/>
            </p:nvPicPr>
            <p:blipFill>
              <a:blip r:embed="rId31"/>
              <a:stretch>
                <a:fillRect/>
              </a:stretch>
            </p:blipFill>
            <p:spPr>
              <a:xfrm>
                <a:off x="8809861" y="2758089"/>
                <a:ext cx="2556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墨迹 40">
                <a:extLst>
                  <a:ext uri="{FF2B5EF4-FFF2-40B4-BE49-F238E27FC236}">
                    <a16:creationId xmlns:a16="http://schemas.microsoft.com/office/drawing/2014/main" id="{532B2263-99AF-C789-B01C-AF5D019AC8CA}"/>
                  </a:ext>
                </a:extLst>
              </p14:cNvPr>
              <p14:cNvContentPartPr/>
              <p14:nvPr/>
            </p14:nvContentPartPr>
            <p14:xfrm>
              <a:off x="5192581" y="3172449"/>
              <a:ext cx="6118200" cy="48960"/>
            </p14:xfrm>
          </p:contentPart>
        </mc:Choice>
        <mc:Fallback xmlns="">
          <p:pic>
            <p:nvPicPr>
              <p:cNvPr id="41" name="墨迹 40">
                <a:extLst>
                  <a:ext uri="{FF2B5EF4-FFF2-40B4-BE49-F238E27FC236}">
                    <a16:creationId xmlns:a16="http://schemas.microsoft.com/office/drawing/2014/main" id="{532B2263-99AF-C789-B01C-AF5D019AC8CA}"/>
                  </a:ext>
                </a:extLst>
              </p:cNvPr>
              <p:cNvPicPr/>
              <p:nvPr/>
            </p:nvPicPr>
            <p:blipFill>
              <a:blip r:embed="rId33"/>
              <a:stretch>
                <a:fillRect/>
              </a:stretch>
            </p:blipFill>
            <p:spPr>
              <a:xfrm>
                <a:off x="5138941" y="3064809"/>
                <a:ext cx="6225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墨迹 42">
                <a:extLst>
                  <a:ext uri="{FF2B5EF4-FFF2-40B4-BE49-F238E27FC236}">
                    <a16:creationId xmlns:a16="http://schemas.microsoft.com/office/drawing/2014/main" id="{70FE1B67-832F-C934-034F-541963889168}"/>
                  </a:ext>
                </a:extLst>
              </p14:cNvPr>
              <p14:cNvContentPartPr/>
              <p14:nvPr/>
            </p14:nvContentPartPr>
            <p14:xfrm>
              <a:off x="5206621" y="3506529"/>
              <a:ext cx="3582360" cy="7920"/>
            </p14:xfrm>
          </p:contentPart>
        </mc:Choice>
        <mc:Fallback xmlns="">
          <p:pic>
            <p:nvPicPr>
              <p:cNvPr id="43" name="墨迹 42">
                <a:extLst>
                  <a:ext uri="{FF2B5EF4-FFF2-40B4-BE49-F238E27FC236}">
                    <a16:creationId xmlns:a16="http://schemas.microsoft.com/office/drawing/2014/main" id="{70FE1B67-832F-C934-034F-541963889168}"/>
                  </a:ext>
                </a:extLst>
              </p:cNvPr>
              <p:cNvPicPr/>
              <p:nvPr/>
            </p:nvPicPr>
            <p:blipFill>
              <a:blip r:embed="rId35"/>
              <a:stretch>
                <a:fillRect/>
              </a:stretch>
            </p:blipFill>
            <p:spPr>
              <a:xfrm>
                <a:off x="5152981" y="3398889"/>
                <a:ext cx="36900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墨迹 45">
                <a:extLst>
                  <a:ext uri="{FF2B5EF4-FFF2-40B4-BE49-F238E27FC236}">
                    <a16:creationId xmlns:a16="http://schemas.microsoft.com/office/drawing/2014/main" id="{5BBCF865-3157-AED2-F9EF-DE07B74442D3}"/>
                  </a:ext>
                </a:extLst>
              </p14:cNvPr>
              <p14:cNvContentPartPr/>
              <p14:nvPr/>
            </p14:nvContentPartPr>
            <p14:xfrm>
              <a:off x="10365421" y="3766089"/>
              <a:ext cx="960120" cy="21600"/>
            </p14:xfrm>
          </p:contentPart>
        </mc:Choice>
        <mc:Fallback xmlns="">
          <p:pic>
            <p:nvPicPr>
              <p:cNvPr id="46" name="墨迹 45">
                <a:extLst>
                  <a:ext uri="{FF2B5EF4-FFF2-40B4-BE49-F238E27FC236}">
                    <a16:creationId xmlns:a16="http://schemas.microsoft.com/office/drawing/2014/main" id="{5BBCF865-3157-AED2-F9EF-DE07B74442D3}"/>
                  </a:ext>
                </a:extLst>
              </p:cNvPr>
              <p:cNvPicPr/>
              <p:nvPr/>
            </p:nvPicPr>
            <p:blipFill>
              <a:blip r:embed="rId37"/>
              <a:stretch>
                <a:fillRect/>
              </a:stretch>
            </p:blipFill>
            <p:spPr>
              <a:xfrm>
                <a:off x="10311421" y="3658089"/>
                <a:ext cx="1067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墨迹 47">
                <a:extLst>
                  <a:ext uri="{FF2B5EF4-FFF2-40B4-BE49-F238E27FC236}">
                    <a16:creationId xmlns:a16="http://schemas.microsoft.com/office/drawing/2014/main" id="{CC48A6D8-7A84-D813-3AF4-A56946BBB853}"/>
                  </a:ext>
                </a:extLst>
              </p14:cNvPr>
              <p14:cNvContentPartPr/>
              <p14:nvPr/>
            </p14:nvContentPartPr>
            <p14:xfrm>
              <a:off x="9123421" y="6127329"/>
              <a:ext cx="2196000" cy="7560"/>
            </p14:xfrm>
          </p:contentPart>
        </mc:Choice>
        <mc:Fallback xmlns="">
          <p:pic>
            <p:nvPicPr>
              <p:cNvPr id="48" name="墨迹 47">
                <a:extLst>
                  <a:ext uri="{FF2B5EF4-FFF2-40B4-BE49-F238E27FC236}">
                    <a16:creationId xmlns:a16="http://schemas.microsoft.com/office/drawing/2014/main" id="{CC48A6D8-7A84-D813-3AF4-A56946BBB853}"/>
                  </a:ext>
                </a:extLst>
              </p:cNvPr>
              <p:cNvPicPr/>
              <p:nvPr/>
            </p:nvPicPr>
            <p:blipFill>
              <a:blip r:embed="rId39"/>
              <a:stretch>
                <a:fillRect/>
              </a:stretch>
            </p:blipFill>
            <p:spPr>
              <a:xfrm>
                <a:off x="9069421" y="6019329"/>
                <a:ext cx="2303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墨迹 49">
                <a:extLst>
                  <a:ext uri="{FF2B5EF4-FFF2-40B4-BE49-F238E27FC236}">
                    <a16:creationId xmlns:a16="http://schemas.microsoft.com/office/drawing/2014/main" id="{DF857D6B-85E0-B68C-0B82-8F47C4A3C146}"/>
                  </a:ext>
                </a:extLst>
              </p14:cNvPr>
              <p14:cNvContentPartPr/>
              <p14:nvPr/>
            </p14:nvContentPartPr>
            <p14:xfrm>
              <a:off x="5165581" y="6413889"/>
              <a:ext cx="402480" cy="7920"/>
            </p14:xfrm>
          </p:contentPart>
        </mc:Choice>
        <mc:Fallback xmlns="">
          <p:pic>
            <p:nvPicPr>
              <p:cNvPr id="50" name="墨迹 49">
                <a:extLst>
                  <a:ext uri="{FF2B5EF4-FFF2-40B4-BE49-F238E27FC236}">
                    <a16:creationId xmlns:a16="http://schemas.microsoft.com/office/drawing/2014/main" id="{DF857D6B-85E0-B68C-0B82-8F47C4A3C146}"/>
                  </a:ext>
                </a:extLst>
              </p:cNvPr>
              <p:cNvPicPr/>
              <p:nvPr/>
            </p:nvPicPr>
            <p:blipFill>
              <a:blip r:embed="rId41"/>
              <a:stretch>
                <a:fillRect/>
              </a:stretch>
            </p:blipFill>
            <p:spPr>
              <a:xfrm>
                <a:off x="5111581" y="6306249"/>
                <a:ext cx="510120" cy="223560"/>
              </a:xfrm>
              <a:prstGeom prst="rect">
                <a:avLst/>
              </a:prstGeom>
            </p:spPr>
          </p:pic>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EEC9970-9D14-CD85-6F60-B6C0C07C09D9}"/>
                  </a:ext>
                </a:extLst>
              </p:cNvPr>
              <p:cNvSpPr txBox="1"/>
              <p:nvPr/>
            </p:nvSpPr>
            <p:spPr>
              <a:xfrm>
                <a:off x="394794" y="1090644"/>
                <a:ext cx="4470360" cy="4053225"/>
              </a:xfrm>
              <a:prstGeom prst="rect">
                <a:avLst/>
              </a:prstGeom>
              <a:noFill/>
            </p:spPr>
            <p:txBody>
              <a:bodyPr wrap="square">
                <a:spAutoFit/>
              </a:bodyPr>
              <a:lstStyle/>
              <a:p>
                <a:r>
                  <a:rPr lang="zh-TW" altLang="en-US" sz="2800" b="0" i="0" dirty="0">
                    <a:solidFill>
                      <a:schemeClr val="bg1"/>
                    </a:solidFill>
                    <a:effectLst/>
                    <a:latin typeface="-apple-system"/>
                  </a:rPr>
                  <a:t>包含</a:t>
                </a:r>
                <a:r>
                  <a:rPr lang="en-US" altLang="zh-TW" sz="2800" b="0" i="0" dirty="0">
                    <a:solidFill>
                      <a:schemeClr val="bg1"/>
                    </a:solidFill>
                    <a:effectLst/>
                    <a:latin typeface="-apple-system"/>
                  </a:rPr>
                  <a:t>M</a:t>
                </a:r>
                <a:r>
                  <a:rPr lang="zh-TW" altLang="en-US" sz="2800" b="0" i="0" dirty="0">
                    <a:solidFill>
                      <a:schemeClr val="bg1"/>
                    </a:solidFill>
                    <a:effectLst/>
                    <a:latin typeface="-apple-system"/>
                  </a:rPr>
                  <a:t>個點：</a:t>
                </a:r>
                <a:endParaRPr lang="en-US" altLang="zh-TW" sz="2800" b="0" i="0" dirty="0">
                  <a:solidFill>
                    <a:schemeClr val="bg1"/>
                  </a:solidFill>
                  <a:effectLst/>
                  <a:latin typeface="-apple-system"/>
                </a:endParaRPr>
              </a:p>
              <a:p>
                <a:r>
                  <a:rPr lang="zh-TW" altLang="en-US" sz="2800" b="0" i="0" dirty="0">
                    <a:solidFill>
                      <a:schemeClr val="bg1"/>
                    </a:solidFill>
                    <a:effectLst/>
                    <a:latin typeface="-apple-system"/>
                  </a:rPr>
                  <a:t>座標信息 </a:t>
                </a:r>
                <a14:m>
                  <m:oMath xmlns:m="http://schemas.openxmlformats.org/officeDocument/2006/math">
                    <m:r>
                      <a:rPr lang="zh-TW" altLang="en-US" sz="2800" i="1" dirty="0" smtClean="0">
                        <a:solidFill>
                          <a:schemeClr val="bg1"/>
                        </a:solidFill>
                        <a:latin typeface="Cambria Math" panose="02040503050406030204" pitchFamily="18" charset="0"/>
                      </a:rPr>
                      <m:t>𝜖</m:t>
                    </m:r>
                    <m:sSup>
                      <m:sSupPr>
                        <m:ctrlPr>
                          <a:rPr lang="zh-TW" altLang="en-US" sz="2800" i="1" dirty="0">
                            <a:solidFill>
                              <a:schemeClr val="bg1"/>
                            </a:solidFill>
                            <a:latin typeface="Cambria Math" panose="02040503050406030204" pitchFamily="18" charset="0"/>
                          </a:rPr>
                        </m:ctrlPr>
                      </m:sSupPr>
                      <m:e>
                        <m:r>
                          <a:rPr lang="zh-TW" altLang="en-US" sz="2800" i="1" dirty="0">
                            <a:solidFill>
                              <a:schemeClr val="bg1"/>
                            </a:solidFill>
                            <a:latin typeface="Cambria Math" panose="02040503050406030204" pitchFamily="18" charset="0"/>
                          </a:rPr>
                          <m:t>𝑅</m:t>
                        </m:r>
                      </m:e>
                      <m:sup>
                        <m:r>
                          <a:rPr lang="en-US" altLang="zh-TW" sz="2800" i="1" dirty="0">
                            <a:solidFill>
                              <a:schemeClr val="bg1"/>
                            </a:solidFill>
                            <a:latin typeface="Cambria Math" panose="02040503050406030204" pitchFamily="18" charset="0"/>
                          </a:rPr>
                          <m:t>3</m:t>
                        </m:r>
                      </m:sup>
                    </m:sSup>
                  </m:oMath>
                </a14:m>
                <a:endParaRPr lang="en-US" altLang="zh-TW" sz="2800" dirty="0">
                  <a:solidFill>
                    <a:schemeClr val="bg1"/>
                  </a:solidFill>
                </a:endParaRPr>
              </a:p>
              <a:p>
                <a:r>
                  <a:rPr lang="zh-TW" altLang="en-US" sz="2800" dirty="0">
                    <a:solidFill>
                      <a:schemeClr val="bg1"/>
                    </a:solidFill>
                  </a:rPr>
                  <a:t>附加特徵</a:t>
                </a:r>
                <a:r>
                  <a:rPr lang="en-US" altLang="zh-TW" sz="2800" dirty="0">
                    <a:solidFill>
                      <a:schemeClr val="bg1"/>
                    </a:solidFill>
                  </a:rPr>
                  <a:t>(ex. </a:t>
                </a:r>
                <a:r>
                  <a:rPr lang="zh-TW" altLang="en-US" sz="2800" dirty="0">
                    <a:solidFill>
                      <a:schemeClr val="bg1"/>
                    </a:solidFill>
                  </a:rPr>
                  <a:t>顏色</a:t>
                </a:r>
                <a:r>
                  <a:rPr lang="en-US" altLang="zh-TW" sz="2800" dirty="0">
                    <a:solidFill>
                      <a:schemeClr val="bg1"/>
                    </a:solidFill>
                  </a:rPr>
                  <a:t>)</a:t>
                </a:r>
                <a14:m>
                  <m:oMath xmlns:m="http://schemas.openxmlformats.org/officeDocument/2006/math">
                    <m:r>
                      <a:rPr lang="zh-TW" altLang="en-US" sz="2800" i="1" dirty="0" smtClean="0">
                        <a:solidFill>
                          <a:schemeClr val="bg1"/>
                        </a:solidFill>
                        <a:latin typeface="Cambria Math" panose="02040503050406030204" pitchFamily="18" charset="0"/>
                      </a:rPr>
                      <m:t>𝜖</m:t>
                    </m:r>
                    <m:sSup>
                      <m:sSupPr>
                        <m:ctrlPr>
                          <a:rPr lang="zh-TW" altLang="en-US" sz="2800" i="1" dirty="0">
                            <a:solidFill>
                              <a:schemeClr val="bg1"/>
                            </a:solidFill>
                            <a:latin typeface="Cambria Math" panose="02040503050406030204" pitchFamily="18" charset="0"/>
                          </a:rPr>
                        </m:ctrlPr>
                      </m:sSupPr>
                      <m:e>
                        <m:r>
                          <a:rPr lang="zh-TW" altLang="en-US" sz="2800" i="1" dirty="0">
                            <a:solidFill>
                              <a:schemeClr val="bg1"/>
                            </a:solidFill>
                            <a:latin typeface="Cambria Math" panose="02040503050406030204" pitchFamily="18" charset="0"/>
                          </a:rPr>
                          <m:t>𝑅</m:t>
                        </m:r>
                      </m:e>
                      <m:sup>
                        <m:r>
                          <a:rPr lang="en-US" altLang="zh-TW" sz="2800" b="0" i="1" dirty="0" smtClean="0">
                            <a:solidFill>
                              <a:schemeClr val="bg1"/>
                            </a:solidFill>
                            <a:latin typeface="Cambria Math" panose="02040503050406030204" pitchFamily="18" charset="0"/>
                          </a:rPr>
                          <m:t>𝑓</m:t>
                        </m:r>
                        <m:r>
                          <a:rPr lang="en-US" altLang="zh-TW" sz="2800" i="1" dirty="0">
                            <a:solidFill>
                              <a:schemeClr val="bg1"/>
                            </a:solidFill>
                            <a:latin typeface="Cambria Math" panose="02040503050406030204" pitchFamily="18" charset="0"/>
                          </a:rPr>
                          <m:t>0</m:t>
                        </m:r>
                      </m:sup>
                    </m:sSup>
                  </m:oMath>
                </a14:m>
                <a:endParaRPr lang="en-US" altLang="zh-TW" sz="2800" dirty="0">
                  <a:solidFill>
                    <a:schemeClr val="bg1"/>
                  </a:solidFill>
                </a:endParaRPr>
              </a:p>
              <a:p>
                <a:endParaRPr lang="en-US" altLang="zh-TW" sz="2800" dirty="0">
                  <a:solidFill>
                    <a:schemeClr val="bg1"/>
                  </a:solidFill>
                </a:endParaRPr>
              </a:p>
              <a:p>
                <a:r>
                  <a:rPr lang="en-US" altLang="zh-TW" sz="2800" dirty="0">
                    <a:solidFill>
                      <a:schemeClr val="bg1"/>
                    </a:solidFill>
                  </a:rPr>
                  <a:t>query set</a:t>
                </a:r>
              </a:p>
              <a:p>
                <a:endParaRPr lang="en-US" altLang="zh-TW" sz="2800" dirty="0">
                  <a:solidFill>
                    <a:schemeClr val="bg1"/>
                  </a:solidFill>
                </a:endParaRPr>
              </a:p>
              <a:p>
                <a:endParaRPr lang="en-US" altLang="zh-TW" sz="2800" dirty="0">
                  <a:solidFill>
                    <a:schemeClr val="bg1"/>
                  </a:solidFill>
                </a:endParaRPr>
              </a:p>
              <a:p>
                <a:r>
                  <a:rPr lang="en-US" altLang="zh-TW" sz="2800" b="0" i="0" dirty="0">
                    <a:solidFill>
                      <a:schemeClr val="bg1"/>
                    </a:solidFill>
                    <a:effectLst/>
                    <a:latin typeface="-apple-system"/>
                  </a:rPr>
                  <a:t>T</a:t>
                </a:r>
                <a:r>
                  <a:rPr lang="zh-TW" altLang="en-US" sz="2800" b="0" i="0" dirty="0">
                    <a:solidFill>
                      <a:schemeClr val="bg1"/>
                    </a:solidFill>
                    <a:effectLst/>
                    <a:latin typeface="-apple-system"/>
                  </a:rPr>
                  <a:t>個 </a:t>
                </a:r>
                <a:r>
                  <a:rPr lang="en-US" altLang="zh-TW" sz="2800" b="0" i="0" dirty="0">
                    <a:solidFill>
                      <a:schemeClr val="bg1"/>
                    </a:solidFill>
                    <a:effectLst/>
                    <a:latin typeface="-apple-system"/>
                  </a:rPr>
                  <a:t>query </a:t>
                </a:r>
                <a:r>
                  <a:rPr lang="zh-TW" altLang="en-US" sz="2800" b="0" i="0" dirty="0">
                    <a:solidFill>
                      <a:schemeClr val="bg1"/>
                    </a:solidFill>
                    <a:effectLst/>
                    <a:latin typeface="-apple-system"/>
                  </a:rPr>
                  <a:t>點雲 </a:t>
                </a:r>
                <a14:m>
                  <m:oMath xmlns:m="http://schemas.openxmlformats.org/officeDocument/2006/math">
                    <m:sSubSup>
                      <m:sSubSupPr>
                        <m:ctrlPr>
                          <a:rPr lang="en-US" altLang="zh-TW" sz="2800" i="1" dirty="0" smtClean="0">
                            <a:solidFill>
                              <a:schemeClr val="bg1"/>
                            </a:solidFill>
                            <a:latin typeface="Cambria Math" panose="02040503050406030204" pitchFamily="18" charset="0"/>
                          </a:rPr>
                        </m:ctrlPr>
                      </m:sSubSupPr>
                      <m:e>
                        <m:r>
                          <a:rPr lang="en-US" altLang="zh-TW" sz="2800" i="1" dirty="0" smtClean="0">
                            <a:solidFill>
                              <a:schemeClr val="bg1"/>
                            </a:solidFill>
                            <a:latin typeface="Cambria Math" panose="02040503050406030204" pitchFamily="18" charset="0"/>
                          </a:rPr>
                          <m:t>𝑝</m:t>
                        </m:r>
                      </m:e>
                      <m:sub>
                        <m:r>
                          <a:rPr lang="en-US" altLang="zh-TW" sz="2800" b="0" i="1" dirty="0" smtClean="0">
                            <a:solidFill>
                              <a:schemeClr val="bg1"/>
                            </a:solidFill>
                            <a:latin typeface="Cambria Math" panose="02040503050406030204" pitchFamily="18" charset="0"/>
                          </a:rPr>
                          <m:t>𝑞</m:t>
                        </m:r>
                      </m:sub>
                      <m:sup>
                        <m:r>
                          <a:rPr lang="en-US" altLang="zh-TW" sz="2800" b="0" i="1" dirty="0" smtClean="0">
                            <a:solidFill>
                              <a:schemeClr val="bg1"/>
                            </a:solidFill>
                            <a:latin typeface="Cambria Math" panose="02040503050406030204" pitchFamily="18" charset="0"/>
                          </a:rPr>
                          <m:t>𝑖</m:t>
                        </m:r>
                      </m:sup>
                    </m:sSubSup>
                  </m:oMath>
                </a14:m>
                <a:endParaRPr lang="en-US" altLang="zh-TW" sz="2800" dirty="0">
                  <a:solidFill>
                    <a:schemeClr val="bg1"/>
                  </a:solidFill>
                </a:endParaRPr>
              </a:p>
              <a:p>
                <a:r>
                  <a:rPr lang="zh-TW" altLang="en-US" sz="2800" b="0" i="0" dirty="0">
                    <a:solidFill>
                      <a:schemeClr val="bg1"/>
                    </a:solidFill>
                    <a:effectLst/>
                    <a:latin typeface="-apple-system"/>
                  </a:rPr>
                  <a:t>相應標籤 </a:t>
                </a:r>
                <a14:m>
                  <m:oMath xmlns:m="http://schemas.openxmlformats.org/officeDocument/2006/math">
                    <m:sSup>
                      <m:sSupPr>
                        <m:ctrlPr>
                          <a:rPr lang="zh-TW" altLang="en-US" sz="2800" i="1" dirty="0" smtClean="0">
                            <a:solidFill>
                              <a:schemeClr val="bg1"/>
                            </a:solidFill>
                            <a:latin typeface="Cambria Math" panose="02040503050406030204" pitchFamily="18" charset="0"/>
                          </a:rPr>
                        </m:ctrlPr>
                      </m:sSupPr>
                      <m:e>
                        <m:r>
                          <a:rPr lang="en-US" altLang="zh-TW" sz="2800" b="0" i="1" dirty="0" smtClean="0">
                            <a:solidFill>
                              <a:schemeClr val="bg1"/>
                            </a:solidFill>
                            <a:latin typeface="Cambria Math" panose="02040503050406030204" pitchFamily="18" charset="0"/>
                          </a:rPr>
                          <m:t>𝐿</m:t>
                        </m:r>
                      </m:e>
                      <m:sup>
                        <m:r>
                          <a:rPr lang="en-US" altLang="zh-TW" sz="2800" b="0" i="1" dirty="0" smtClean="0">
                            <a:solidFill>
                              <a:schemeClr val="bg1"/>
                            </a:solidFill>
                            <a:latin typeface="Cambria Math" panose="02040503050406030204" pitchFamily="18" charset="0"/>
                          </a:rPr>
                          <m:t>𝑖</m:t>
                        </m:r>
                      </m:sup>
                    </m:sSup>
                    <m:r>
                      <a:rPr lang="zh-TW" altLang="en-US" sz="2800" i="1" dirty="0">
                        <a:solidFill>
                          <a:schemeClr val="bg1"/>
                        </a:solidFill>
                        <a:latin typeface="Cambria Math" panose="02040503050406030204" pitchFamily="18" charset="0"/>
                      </a:rPr>
                      <m:t>𝜖</m:t>
                    </m:r>
                    <m:sSup>
                      <m:sSupPr>
                        <m:ctrlPr>
                          <a:rPr lang="zh-TW" altLang="en-US" sz="2800" i="1" dirty="0">
                            <a:solidFill>
                              <a:schemeClr val="bg1"/>
                            </a:solidFill>
                            <a:latin typeface="Cambria Math" panose="02040503050406030204" pitchFamily="18" charset="0"/>
                          </a:rPr>
                        </m:ctrlPr>
                      </m:sSupPr>
                      <m:e>
                        <m:r>
                          <a:rPr lang="zh-TW" altLang="en-US" sz="2800" i="1" dirty="0">
                            <a:solidFill>
                              <a:schemeClr val="bg1"/>
                            </a:solidFill>
                            <a:latin typeface="Cambria Math" panose="02040503050406030204" pitchFamily="18" charset="0"/>
                          </a:rPr>
                          <m:t>𝑅</m:t>
                        </m:r>
                      </m:e>
                      <m:sup>
                        <m:r>
                          <a:rPr lang="en-US" altLang="zh-TW" sz="2800" b="0" i="1" dirty="0" smtClean="0">
                            <a:solidFill>
                              <a:schemeClr val="bg1"/>
                            </a:solidFill>
                            <a:latin typeface="Cambria Math" panose="02040503050406030204" pitchFamily="18" charset="0"/>
                          </a:rPr>
                          <m:t>𝑀𝑥</m:t>
                        </m:r>
                        <m:r>
                          <a:rPr lang="en-US" altLang="zh-TW" sz="2800" b="0" i="1" dirty="0" smtClean="0">
                            <a:solidFill>
                              <a:schemeClr val="bg1"/>
                            </a:solidFill>
                            <a:latin typeface="Cambria Math" panose="02040503050406030204" pitchFamily="18" charset="0"/>
                          </a:rPr>
                          <m:t>1</m:t>
                        </m:r>
                      </m:sup>
                    </m:sSup>
                  </m:oMath>
                </a14:m>
                <a:endParaRPr lang="en-US" altLang="zh-TW" sz="2800" b="0" i="0" dirty="0">
                  <a:solidFill>
                    <a:schemeClr val="bg1"/>
                  </a:solidFill>
                  <a:latin typeface="-apple-system"/>
                </a:endParaRPr>
              </a:p>
            </p:txBody>
          </p:sp>
        </mc:Choice>
        <mc:Fallback xmlns="">
          <p:sp>
            <p:nvSpPr>
              <p:cNvPr id="14" name="文本框 13">
                <a:extLst>
                  <a:ext uri="{FF2B5EF4-FFF2-40B4-BE49-F238E27FC236}">
                    <a16:creationId xmlns:a16="http://schemas.microsoft.com/office/drawing/2014/main" id="{EEEC9970-9D14-CD85-6F60-B6C0C07C09D9}"/>
                  </a:ext>
                </a:extLst>
              </p:cNvPr>
              <p:cNvSpPr txBox="1">
                <a:spLocks noRot="1" noChangeAspect="1" noMove="1" noResize="1" noEditPoints="1" noAdjustHandles="1" noChangeArrowheads="1" noChangeShapeType="1" noTextEdit="1"/>
              </p:cNvSpPr>
              <p:nvPr/>
            </p:nvSpPr>
            <p:spPr>
              <a:xfrm>
                <a:off x="394794" y="1090644"/>
                <a:ext cx="4470360" cy="4053225"/>
              </a:xfrm>
              <a:prstGeom prst="rect">
                <a:avLst/>
              </a:prstGeom>
              <a:blipFill>
                <a:blip r:embed="rId42"/>
                <a:stretch>
                  <a:fillRect l="-2865" t="-1805" b="-3158"/>
                </a:stretch>
              </a:blipFill>
            </p:spPr>
            <p:txBody>
              <a:bodyPr/>
              <a:lstStyle/>
              <a:p>
                <a:r>
                  <a:rPr lang="zh-TW" altLang="en-US">
                    <a:noFill/>
                  </a:rPr>
                  <a:t> </a:t>
                </a:r>
              </a:p>
            </p:txBody>
          </p:sp>
        </mc:Fallback>
      </mc:AlternateContent>
      <p:pic>
        <p:nvPicPr>
          <p:cNvPr id="18" name="图片 17">
            <a:extLst>
              <a:ext uri="{FF2B5EF4-FFF2-40B4-BE49-F238E27FC236}">
                <a16:creationId xmlns:a16="http://schemas.microsoft.com/office/drawing/2014/main" id="{224F19C6-6AF0-65AE-30BF-4A028411AE60}"/>
              </a:ext>
            </a:extLst>
          </p:cNvPr>
          <p:cNvPicPr>
            <a:picLocks noChangeAspect="1"/>
          </p:cNvPicPr>
          <p:nvPr/>
        </p:nvPicPr>
        <p:blipFill>
          <a:blip r:embed="rId43"/>
          <a:stretch>
            <a:fillRect/>
          </a:stretch>
        </p:blipFill>
        <p:spPr>
          <a:xfrm>
            <a:off x="505050" y="3429000"/>
            <a:ext cx="2264479" cy="618492"/>
          </a:xfrm>
          <a:prstGeom prst="rect">
            <a:avLst/>
          </a:prstGeom>
        </p:spPr>
      </p:pic>
    </p:spTree>
    <p:extLst>
      <p:ext uri="{BB962C8B-B14F-4D97-AF65-F5344CB8AC3E}">
        <p14:creationId xmlns:p14="http://schemas.microsoft.com/office/powerpoint/2010/main" val="407474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32</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417942"/>
            <a:ext cx="11020011" cy="523220"/>
          </a:xfrm>
          <a:prstGeom prst="rect">
            <a:avLst/>
          </a:prstGeom>
          <a:noFill/>
        </p:spPr>
        <p:txBody>
          <a:bodyPr wrap="square" lIns="91440" tIns="45720" rIns="91440" bIns="45720">
            <a:spAutoFit/>
          </a:bodyPr>
          <a:lstStyle/>
          <a:p>
            <a:r>
              <a:rPr lang="en-US" altLang="zh-TW" sz="2800" dirty="0">
                <a:solidFill>
                  <a:schemeClr val="bg1"/>
                </a:solidFill>
                <a:latin typeface="Arial Black" panose="020B0A04020102020204" pitchFamily="34" charset="0"/>
              </a:rPr>
              <a:t>3.1. Problem Definition</a:t>
            </a:r>
            <a:r>
              <a:rPr lang="zh-TW" altLang="en-US" sz="2800" dirty="0">
                <a:solidFill>
                  <a:schemeClr val="bg1"/>
                </a:solidFill>
                <a:latin typeface="Arial Black" panose="020B0A04020102020204" pitchFamily="34" charset="0"/>
              </a:rPr>
              <a:t> </a:t>
            </a:r>
            <a:r>
              <a:rPr lang="en-US" altLang="zh-TW" sz="2800" dirty="0">
                <a:solidFill>
                  <a:schemeClr val="bg1"/>
                </a:solidFill>
                <a:latin typeface="Arial Black" panose="020B0A04020102020204" pitchFamily="34" charset="0"/>
              </a:rPr>
              <a:t> </a:t>
            </a:r>
            <a:endParaRPr lang="zh-TW" altLang="en-US" sz="28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5" name="墨迹 34">
                <a:extLst>
                  <a:ext uri="{FF2B5EF4-FFF2-40B4-BE49-F238E27FC236}">
                    <a16:creationId xmlns:a16="http://schemas.microsoft.com/office/drawing/2014/main" id="{9485DA56-62AC-1922-349C-C4DD956B5242}"/>
                  </a:ext>
                </a:extLst>
              </p14:cNvPr>
              <p14:cNvContentPartPr/>
              <p14:nvPr/>
            </p14:nvContentPartPr>
            <p14:xfrm>
              <a:off x="6755701" y="3752769"/>
              <a:ext cx="3179520" cy="70200"/>
            </p14:xfrm>
          </p:contentPart>
        </mc:Choice>
        <mc:Fallback xmlns="">
          <p:pic>
            <p:nvPicPr>
              <p:cNvPr id="35" name="墨迹 34">
                <a:extLst>
                  <a:ext uri="{FF2B5EF4-FFF2-40B4-BE49-F238E27FC236}">
                    <a16:creationId xmlns:a16="http://schemas.microsoft.com/office/drawing/2014/main" id="{9485DA56-62AC-1922-349C-C4DD956B5242}"/>
                  </a:ext>
                </a:extLst>
              </p:cNvPr>
              <p:cNvPicPr/>
              <p:nvPr/>
            </p:nvPicPr>
            <p:blipFill>
              <a:blip r:embed="rId27"/>
              <a:stretch>
                <a:fillRect/>
              </a:stretch>
            </p:blipFill>
            <p:spPr>
              <a:xfrm>
                <a:off x="6701701" y="3644769"/>
                <a:ext cx="32871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墨迹 45">
                <a:extLst>
                  <a:ext uri="{FF2B5EF4-FFF2-40B4-BE49-F238E27FC236}">
                    <a16:creationId xmlns:a16="http://schemas.microsoft.com/office/drawing/2014/main" id="{5BBCF865-3157-AED2-F9EF-DE07B74442D3}"/>
                  </a:ext>
                </a:extLst>
              </p14:cNvPr>
              <p14:cNvContentPartPr/>
              <p14:nvPr/>
            </p14:nvContentPartPr>
            <p14:xfrm>
              <a:off x="10365421" y="3766089"/>
              <a:ext cx="960120" cy="21600"/>
            </p14:xfrm>
          </p:contentPart>
        </mc:Choice>
        <mc:Fallback xmlns="">
          <p:pic>
            <p:nvPicPr>
              <p:cNvPr id="46" name="墨迹 45">
                <a:extLst>
                  <a:ext uri="{FF2B5EF4-FFF2-40B4-BE49-F238E27FC236}">
                    <a16:creationId xmlns:a16="http://schemas.microsoft.com/office/drawing/2014/main" id="{5BBCF865-3157-AED2-F9EF-DE07B74442D3}"/>
                  </a:ext>
                </a:extLst>
              </p:cNvPr>
              <p:cNvPicPr/>
              <p:nvPr/>
            </p:nvPicPr>
            <p:blipFill>
              <a:blip r:embed="rId37"/>
              <a:stretch>
                <a:fillRect/>
              </a:stretch>
            </p:blipFill>
            <p:spPr>
              <a:xfrm>
                <a:off x="10311421" y="3658089"/>
                <a:ext cx="1067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墨迹 47">
                <a:extLst>
                  <a:ext uri="{FF2B5EF4-FFF2-40B4-BE49-F238E27FC236}">
                    <a16:creationId xmlns:a16="http://schemas.microsoft.com/office/drawing/2014/main" id="{CC48A6D8-7A84-D813-3AF4-A56946BBB853}"/>
                  </a:ext>
                </a:extLst>
              </p14:cNvPr>
              <p14:cNvContentPartPr/>
              <p14:nvPr/>
            </p14:nvContentPartPr>
            <p14:xfrm>
              <a:off x="9123421" y="6127329"/>
              <a:ext cx="2196000" cy="7560"/>
            </p14:xfrm>
          </p:contentPart>
        </mc:Choice>
        <mc:Fallback xmlns="">
          <p:pic>
            <p:nvPicPr>
              <p:cNvPr id="48" name="墨迹 47">
                <a:extLst>
                  <a:ext uri="{FF2B5EF4-FFF2-40B4-BE49-F238E27FC236}">
                    <a16:creationId xmlns:a16="http://schemas.microsoft.com/office/drawing/2014/main" id="{CC48A6D8-7A84-D813-3AF4-A56946BBB853}"/>
                  </a:ext>
                </a:extLst>
              </p:cNvPr>
              <p:cNvPicPr/>
              <p:nvPr/>
            </p:nvPicPr>
            <p:blipFill>
              <a:blip r:embed="rId39"/>
              <a:stretch>
                <a:fillRect/>
              </a:stretch>
            </p:blipFill>
            <p:spPr>
              <a:xfrm>
                <a:off x="9069421" y="6019329"/>
                <a:ext cx="2303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墨迹 49">
                <a:extLst>
                  <a:ext uri="{FF2B5EF4-FFF2-40B4-BE49-F238E27FC236}">
                    <a16:creationId xmlns:a16="http://schemas.microsoft.com/office/drawing/2014/main" id="{DF857D6B-85E0-B68C-0B82-8F47C4A3C146}"/>
                  </a:ext>
                </a:extLst>
              </p14:cNvPr>
              <p14:cNvContentPartPr/>
              <p14:nvPr/>
            </p14:nvContentPartPr>
            <p14:xfrm>
              <a:off x="5165581" y="6413889"/>
              <a:ext cx="402480" cy="7920"/>
            </p14:xfrm>
          </p:contentPart>
        </mc:Choice>
        <mc:Fallback xmlns="">
          <p:pic>
            <p:nvPicPr>
              <p:cNvPr id="50" name="墨迹 49">
                <a:extLst>
                  <a:ext uri="{FF2B5EF4-FFF2-40B4-BE49-F238E27FC236}">
                    <a16:creationId xmlns:a16="http://schemas.microsoft.com/office/drawing/2014/main" id="{DF857D6B-85E0-B68C-0B82-8F47C4A3C146}"/>
                  </a:ext>
                </a:extLst>
              </p:cNvPr>
              <p:cNvPicPr/>
              <p:nvPr/>
            </p:nvPicPr>
            <p:blipFill>
              <a:blip r:embed="rId41"/>
              <a:stretch>
                <a:fillRect/>
              </a:stretch>
            </p:blipFill>
            <p:spPr>
              <a:xfrm>
                <a:off x="5111581" y="6306249"/>
                <a:ext cx="510120" cy="223560"/>
              </a:xfrm>
              <a:prstGeom prst="rect">
                <a:avLst/>
              </a:prstGeom>
            </p:spPr>
          </p:pic>
        </mc:Fallback>
      </mc:AlternateContent>
      <p:pic>
        <p:nvPicPr>
          <p:cNvPr id="2" name="图片 1">
            <a:extLst>
              <a:ext uri="{FF2B5EF4-FFF2-40B4-BE49-F238E27FC236}">
                <a16:creationId xmlns:a16="http://schemas.microsoft.com/office/drawing/2014/main" id="{E24B2B91-AA7B-0B9A-820B-C334E65FF9CA}"/>
              </a:ext>
            </a:extLst>
          </p:cNvPr>
          <p:cNvPicPr>
            <a:picLocks noChangeAspect="1"/>
          </p:cNvPicPr>
          <p:nvPr/>
        </p:nvPicPr>
        <p:blipFill>
          <a:blip r:embed="rId42"/>
          <a:stretch>
            <a:fillRect/>
          </a:stretch>
        </p:blipFill>
        <p:spPr>
          <a:xfrm>
            <a:off x="512357" y="1505787"/>
            <a:ext cx="10807064" cy="3846425"/>
          </a:xfrm>
          <a:prstGeom prst="rect">
            <a:avLst/>
          </a:prstGeom>
        </p:spPr>
      </p:pic>
      <p:sp>
        <p:nvSpPr>
          <p:cNvPr id="5" name="矩形 4">
            <a:extLst>
              <a:ext uri="{FF2B5EF4-FFF2-40B4-BE49-F238E27FC236}">
                <a16:creationId xmlns:a16="http://schemas.microsoft.com/office/drawing/2014/main" id="{98092704-C992-A16D-DE3A-83C95B277987}"/>
              </a:ext>
            </a:extLst>
          </p:cNvPr>
          <p:cNvSpPr/>
          <p:nvPr/>
        </p:nvSpPr>
        <p:spPr>
          <a:xfrm>
            <a:off x="6407394" y="3752769"/>
            <a:ext cx="1107996" cy="369332"/>
          </a:xfrm>
          <a:prstGeom prst="rect">
            <a:avLst/>
          </a:prstGeom>
          <a:noFill/>
        </p:spPr>
        <p:txBody>
          <a:bodyPr wrap="none" lIns="91440" tIns="45720" rIns="91440" bIns="45720">
            <a:spAutoFit/>
          </a:bodyPr>
          <a:lstStyle/>
          <a:p>
            <a:pPr algn="ctr"/>
            <a:r>
              <a:rPr lang="zh-TW" altLang="en-US" dirty="0">
                <a:ln w="0"/>
                <a:solidFill>
                  <a:srgbClr val="FF0000"/>
                </a:solidFill>
                <a:effectLst>
                  <a:outerShdw blurRad="38100" dist="19050" dir="2700000" algn="tl" rotWithShape="0">
                    <a:schemeClr val="dk1">
                      <a:alpha val="40000"/>
                    </a:schemeClr>
                  </a:outerShdw>
                </a:effectLst>
              </a:rPr>
              <a:t>相應標籤</a:t>
            </a:r>
            <a:endParaRPr lang="zh-CN" altLang="en-US" b="0" cap="none" spc="0" dirty="0">
              <a:ln w="0"/>
              <a:solidFill>
                <a:srgbClr val="FF0000"/>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5F89A6CC-8BA6-AB97-78C1-264E7F5AF9B0}"/>
              </a:ext>
            </a:extLst>
          </p:cNvPr>
          <p:cNvSpPr/>
          <p:nvPr/>
        </p:nvSpPr>
        <p:spPr>
          <a:xfrm>
            <a:off x="5214666" y="3752769"/>
            <a:ext cx="1277465" cy="369332"/>
          </a:xfrm>
          <a:prstGeom prst="rect">
            <a:avLst/>
          </a:prstGeom>
          <a:noFill/>
        </p:spPr>
        <p:txBody>
          <a:bodyPr wrap="none" lIns="91440" tIns="45720" rIns="91440" bIns="45720">
            <a:spAutoFit/>
          </a:bodyPr>
          <a:lstStyle/>
          <a:p>
            <a:pPr algn="ctr"/>
            <a:r>
              <a:rPr lang="en-US" altLang="zh-CN" b="0" cap="none" spc="0" dirty="0">
                <a:ln w="0"/>
                <a:solidFill>
                  <a:srgbClr val="FF0000"/>
                </a:solidFill>
                <a:effectLst>
                  <a:outerShdw blurRad="38100" dist="19050" dir="2700000" algn="tl" rotWithShape="0">
                    <a:schemeClr val="dk1">
                      <a:alpha val="40000"/>
                    </a:schemeClr>
                  </a:outerShdw>
                </a:effectLst>
              </a:rPr>
              <a:t>Query </a:t>
            </a:r>
            <a:r>
              <a:rPr lang="zh-TW" altLang="en-US" b="0" cap="none" spc="0" dirty="0">
                <a:ln w="0"/>
                <a:solidFill>
                  <a:srgbClr val="FF0000"/>
                </a:solidFill>
                <a:effectLst>
                  <a:outerShdw blurRad="38100" dist="19050" dir="2700000" algn="tl" rotWithShape="0">
                    <a:schemeClr val="dk1">
                      <a:alpha val="40000"/>
                    </a:schemeClr>
                  </a:outerShdw>
                </a:effectLst>
              </a:rPr>
              <a:t>點雲</a:t>
            </a:r>
            <a:endParaRPr lang="zh-CN" altLang="en-US" b="0" cap="none" spc="0" dirty="0">
              <a:ln w="0"/>
              <a:solidFill>
                <a:srgbClr val="FF0000"/>
              </a:solidFill>
              <a:effectLst>
                <a:outerShdw blurRad="38100" dist="19050" dir="2700000" algn="tl" rotWithShape="0">
                  <a:schemeClr val="dk1">
                    <a:alpha val="40000"/>
                  </a:schemeClr>
                </a:outerShdw>
              </a:effectLst>
            </a:endParaRPr>
          </a:p>
        </p:txBody>
      </p:sp>
      <mc:AlternateContent xmlns:mc="http://schemas.openxmlformats.org/markup-compatibility/2006" xmlns:p14="http://schemas.microsoft.com/office/powerpoint/2010/main">
        <mc:Choice Requires="p14">
          <p:contentPart p14:bwMode="auto" r:id="rId43">
            <p14:nvContentPartPr>
              <p14:cNvPr id="15" name="墨迹 14">
                <a:extLst>
                  <a:ext uri="{FF2B5EF4-FFF2-40B4-BE49-F238E27FC236}">
                    <a16:creationId xmlns:a16="http://schemas.microsoft.com/office/drawing/2014/main" id="{BB2DEA51-E5D0-87E9-C064-46D9D088AB72}"/>
                  </a:ext>
                </a:extLst>
              </p14:cNvPr>
              <p14:cNvContentPartPr/>
              <p14:nvPr/>
            </p14:nvContentPartPr>
            <p14:xfrm>
              <a:off x="10218150" y="1817370"/>
              <a:ext cx="788760" cy="11880"/>
            </p14:xfrm>
          </p:contentPart>
        </mc:Choice>
        <mc:Fallback xmlns="">
          <p:pic>
            <p:nvPicPr>
              <p:cNvPr id="15" name="墨迹 14">
                <a:extLst>
                  <a:ext uri="{FF2B5EF4-FFF2-40B4-BE49-F238E27FC236}">
                    <a16:creationId xmlns:a16="http://schemas.microsoft.com/office/drawing/2014/main" id="{BB2DEA51-E5D0-87E9-C064-46D9D088AB72}"/>
                  </a:ext>
                </a:extLst>
              </p:cNvPr>
              <p:cNvPicPr/>
              <p:nvPr/>
            </p:nvPicPr>
            <p:blipFill>
              <a:blip r:embed="rId44"/>
              <a:stretch>
                <a:fillRect/>
              </a:stretch>
            </p:blipFill>
            <p:spPr>
              <a:xfrm>
                <a:off x="10164510" y="1709370"/>
                <a:ext cx="896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F74A051D-1172-82CD-B8F1-57109E769A12}"/>
                  </a:ext>
                </a:extLst>
              </p14:cNvPr>
              <p14:cNvContentPartPr/>
              <p14:nvPr/>
            </p14:nvContentPartPr>
            <p14:xfrm>
              <a:off x="777150" y="2114730"/>
              <a:ext cx="1964520" cy="12240"/>
            </p14:xfrm>
          </p:contentPart>
        </mc:Choice>
        <mc:Fallback xmlns="">
          <p:pic>
            <p:nvPicPr>
              <p:cNvPr id="25" name="墨迹 24">
                <a:extLst>
                  <a:ext uri="{FF2B5EF4-FFF2-40B4-BE49-F238E27FC236}">
                    <a16:creationId xmlns:a16="http://schemas.microsoft.com/office/drawing/2014/main" id="{F74A051D-1172-82CD-B8F1-57109E769A12}"/>
                  </a:ext>
                </a:extLst>
              </p:cNvPr>
              <p:cNvPicPr/>
              <p:nvPr/>
            </p:nvPicPr>
            <p:blipFill>
              <a:blip r:embed="rId46"/>
              <a:stretch>
                <a:fillRect/>
              </a:stretch>
            </p:blipFill>
            <p:spPr>
              <a:xfrm>
                <a:off x="723510" y="2007090"/>
                <a:ext cx="20721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ADEFA9FC-D7DF-077F-8903-CE1668495872}"/>
                  </a:ext>
                </a:extLst>
              </p14:cNvPr>
              <p14:cNvContentPartPr/>
              <p14:nvPr/>
            </p14:nvContentPartPr>
            <p14:xfrm>
              <a:off x="1508310" y="4491090"/>
              <a:ext cx="2581560" cy="69840"/>
            </p14:xfrm>
          </p:contentPart>
        </mc:Choice>
        <mc:Fallback xmlns="">
          <p:pic>
            <p:nvPicPr>
              <p:cNvPr id="26" name="墨迹 25">
                <a:extLst>
                  <a:ext uri="{FF2B5EF4-FFF2-40B4-BE49-F238E27FC236}">
                    <a16:creationId xmlns:a16="http://schemas.microsoft.com/office/drawing/2014/main" id="{ADEFA9FC-D7DF-077F-8903-CE1668495872}"/>
                  </a:ext>
                </a:extLst>
              </p:cNvPr>
              <p:cNvPicPr/>
              <p:nvPr/>
            </p:nvPicPr>
            <p:blipFill>
              <a:blip r:embed="rId48"/>
              <a:stretch>
                <a:fillRect/>
              </a:stretch>
            </p:blipFill>
            <p:spPr>
              <a:xfrm>
                <a:off x="1454310" y="4383450"/>
                <a:ext cx="2689200" cy="285480"/>
              </a:xfrm>
              <a:prstGeom prst="rect">
                <a:avLst/>
              </a:prstGeom>
            </p:spPr>
          </p:pic>
        </mc:Fallback>
      </mc:AlternateContent>
    </p:spTree>
    <p:extLst>
      <p:ext uri="{BB962C8B-B14F-4D97-AF65-F5344CB8AC3E}">
        <p14:creationId xmlns:p14="http://schemas.microsoft.com/office/powerpoint/2010/main" val="3800578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33</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520085"/>
            <a:ext cx="13135702" cy="954107"/>
          </a:xfrm>
          <a:prstGeom prst="rect">
            <a:avLst/>
          </a:prstGeom>
          <a:noFill/>
        </p:spPr>
        <p:txBody>
          <a:bodyPr wrap="square" lIns="91440" tIns="45720" rIns="91440" bIns="45720">
            <a:spAutoFit/>
          </a:bodyPr>
          <a:lstStyle/>
          <a:p>
            <a:r>
              <a:rPr lang="en-US" altLang="zh-TW" sz="2800" dirty="0">
                <a:solidFill>
                  <a:schemeClr val="bg1"/>
                </a:solidFill>
                <a:latin typeface="Arial Black" panose="020B0A04020102020204" pitchFamily="34" charset="0"/>
              </a:rPr>
              <a:t>3.2. Attention-aware Multi-prototype </a:t>
            </a:r>
            <a:r>
              <a:rPr lang="en-US" altLang="zh-TW" sz="2800" dirty="0" err="1">
                <a:solidFill>
                  <a:schemeClr val="bg1"/>
                </a:solidFill>
                <a:latin typeface="Arial Black" panose="020B0A04020102020204" pitchFamily="34" charset="0"/>
              </a:rPr>
              <a:t>Transductive</a:t>
            </a:r>
            <a:endParaRPr lang="en-US" altLang="zh-TW" sz="2800" dirty="0">
              <a:solidFill>
                <a:schemeClr val="bg1"/>
              </a:solidFill>
              <a:latin typeface="Arial Black" panose="020B0A04020102020204" pitchFamily="34" charset="0"/>
            </a:endParaRPr>
          </a:p>
          <a:p>
            <a:r>
              <a:rPr lang="en-US" altLang="zh-TW" sz="2800" dirty="0">
                <a:solidFill>
                  <a:schemeClr val="bg1"/>
                </a:solidFill>
                <a:latin typeface="Arial Black" panose="020B0A04020102020204" pitchFamily="34" charset="0"/>
              </a:rPr>
              <a:t>Inference Method</a:t>
            </a:r>
            <a:endParaRPr lang="zh-TW" altLang="en-US" sz="28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7" name="文本框 6">
            <a:extLst>
              <a:ext uri="{FF2B5EF4-FFF2-40B4-BE49-F238E27FC236}">
                <a16:creationId xmlns:a16="http://schemas.microsoft.com/office/drawing/2014/main" id="{D4B02085-53F9-5E4F-6119-CF95DB16B4BE}"/>
              </a:ext>
            </a:extLst>
          </p:cNvPr>
          <p:cNvSpPr txBox="1"/>
          <p:nvPr/>
        </p:nvSpPr>
        <p:spPr>
          <a:xfrm>
            <a:off x="4469696" y="1166842"/>
            <a:ext cx="6167336" cy="5324535"/>
          </a:xfrm>
          <a:prstGeom prst="rect">
            <a:avLst/>
          </a:prstGeom>
          <a:noFill/>
        </p:spPr>
        <p:txBody>
          <a:bodyPr wrap="square">
            <a:spAutoFit/>
          </a:bodyPr>
          <a:lstStyle/>
          <a:p>
            <a:r>
              <a:rPr lang="en-US" altLang="zh-TW" sz="2000" dirty="0">
                <a:solidFill>
                  <a:schemeClr val="bg1"/>
                </a:solidFill>
              </a:rPr>
              <a:t>Attention-aware multi-prototype </a:t>
            </a:r>
            <a:r>
              <a:rPr lang="en-US" altLang="zh-TW" sz="2000" dirty="0" err="1">
                <a:solidFill>
                  <a:schemeClr val="bg1"/>
                </a:solidFill>
              </a:rPr>
              <a:t>transductive</a:t>
            </a:r>
            <a:r>
              <a:rPr lang="en-US" altLang="zh-TW" sz="2000" dirty="0">
                <a:solidFill>
                  <a:schemeClr val="bg1"/>
                </a:solidFill>
              </a:rPr>
              <a:t> inference framework. It consists of five components: </a:t>
            </a:r>
          </a:p>
          <a:p>
            <a:pPr marL="342900" indent="-342900">
              <a:buAutoNum type="arabicParenR"/>
            </a:pPr>
            <a:r>
              <a:rPr lang="en-US" altLang="zh-TW" sz="2000" dirty="0">
                <a:solidFill>
                  <a:schemeClr val="bg1"/>
                </a:solidFill>
              </a:rPr>
              <a:t>the embedding network </a:t>
            </a:r>
            <a:r>
              <a:rPr lang="en-US" altLang="zh-TW" sz="2000" u="sng" dirty="0">
                <a:solidFill>
                  <a:schemeClr val="bg1"/>
                </a:solidFill>
              </a:rPr>
              <a:t>that learns the discriminative features for the support and query point clouds</a:t>
            </a:r>
            <a:endParaRPr lang="en-US" altLang="zh-TW" sz="2000" dirty="0">
              <a:solidFill>
                <a:schemeClr val="bg1"/>
              </a:solidFill>
            </a:endParaRPr>
          </a:p>
          <a:p>
            <a:pPr marL="342900" indent="-342900">
              <a:buAutoNum type="arabicParenR"/>
            </a:pPr>
            <a:r>
              <a:rPr lang="en-US" altLang="zh-TW" sz="2000" dirty="0">
                <a:solidFill>
                  <a:schemeClr val="bg1"/>
                </a:solidFill>
              </a:rPr>
              <a:t> the multi-prototype generation that produces multiple prototypes for each of </a:t>
            </a:r>
            <a:r>
              <a:rPr lang="en-US" altLang="zh-TW" sz="2000" u="sng" dirty="0">
                <a:solidFill>
                  <a:schemeClr val="bg1"/>
                </a:solidFill>
              </a:rPr>
              <a:t>the N + 1 classes (N semantic classes and one background class)</a:t>
            </a:r>
            <a:r>
              <a:rPr lang="en-US" altLang="zh-TW" sz="2000" dirty="0">
                <a:solidFill>
                  <a:schemeClr val="bg1"/>
                </a:solidFill>
              </a:rPr>
              <a:t>; </a:t>
            </a:r>
          </a:p>
          <a:p>
            <a:pPr marL="342900" indent="-342900">
              <a:buAutoNum type="arabicParenR"/>
            </a:pPr>
            <a:r>
              <a:rPr lang="en-US" altLang="zh-TW" sz="2000" dirty="0">
                <a:solidFill>
                  <a:schemeClr val="bg1"/>
                </a:solidFill>
              </a:rPr>
              <a:t>the k-NN graph construction that encodes both the </a:t>
            </a:r>
            <a:r>
              <a:rPr lang="en-US" altLang="zh-TW" sz="2000" u="sng" dirty="0">
                <a:solidFill>
                  <a:schemeClr val="bg1"/>
                </a:solidFill>
              </a:rPr>
              <a:t>cross-set (support-query) and intra-set (support-support, query-query) relationships</a:t>
            </a:r>
            <a:r>
              <a:rPr lang="en-US" altLang="zh-TW" sz="2000" dirty="0">
                <a:solidFill>
                  <a:schemeClr val="bg1"/>
                </a:solidFill>
              </a:rPr>
              <a:t> within the embedding  space; </a:t>
            </a:r>
          </a:p>
          <a:p>
            <a:pPr marL="342900" indent="-342900">
              <a:buAutoNum type="arabicParenR"/>
            </a:pPr>
            <a:r>
              <a:rPr lang="en-US" altLang="zh-TW" sz="2000" dirty="0">
                <a:solidFill>
                  <a:schemeClr val="bg1"/>
                </a:solidFill>
              </a:rPr>
              <a:t>the label propagation that diffuses labels through the whole graph </a:t>
            </a:r>
            <a:r>
              <a:rPr lang="en-US" altLang="zh-TW" sz="2000" u="sng" dirty="0">
                <a:solidFill>
                  <a:schemeClr val="bg1"/>
                </a:solidFill>
              </a:rPr>
              <a:t>along high density areas </a:t>
            </a:r>
            <a:r>
              <a:rPr lang="en-US" altLang="zh-TW" sz="2000" dirty="0">
                <a:solidFill>
                  <a:schemeClr val="bg1"/>
                </a:solidFill>
              </a:rPr>
              <a:t>formed by the unlabeled query points.</a:t>
            </a:r>
          </a:p>
          <a:p>
            <a:pPr marL="342900" indent="-342900">
              <a:buAutoNum type="arabicParenR"/>
            </a:pPr>
            <a:r>
              <a:rPr lang="en-US" altLang="zh-TW" sz="2000" dirty="0">
                <a:solidFill>
                  <a:schemeClr val="bg1"/>
                </a:solidFill>
              </a:rPr>
              <a:t>the cross-entropy loss function that computes the </a:t>
            </a:r>
            <a:r>
              <a:rPr lang="en-US" altLang="zh-TW" sz="2000" u="sng" dirty="0">
                <a:solidFill>
                  <a:schemeClr val="bg1"/>
                </a:solidFill>
              </a:rPr>
              <a:t>loss between the predicted labels and ground-truth labels of all the query points. </a:t>
            </a:r>
          </a:p>
        </p:txBody>
      </p:sp>
    </p:spTree>
    <p:extLst>
      <p:ext uri="{BB962C8B-B14F-4D97-AF65-F5344CB8AC3E}">
        <p14:creationId xmlns:p14="http://schemas.microsoft.com/office/powerpoint/2010/main" val="1088523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34</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b="1" dirty="0">
                <a:solidFill>
                  <a:schemeClr val="bg1"/>
                </a:solidFill>
                <a:latin typeface="Arial Black" panose="020B0A04020102020204" pitchFamily="34" charset="0"/>
              </a:rPr>
              <a:t>3.2. Architecture</a:t>
            </a:r>
            <a:endParaRPr lang="zh-TW" altLang="en-US" sz="4000" b="1"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7" name="图片 6">
            <a:extLst>
              <a:ext uri="{FF2B5EF4-FFF2-40B4-BE49-F238E27FC236}">
                <a16:creationId xmlns:a16="http://schemas.microsoft.com/office/drawing/2014/main" id="{8FA9F2CF-FA35-7ECE-AAE2-CB62163332BD}"/>
              </a:ext>
            </a:extLst>
          </p:cNvPr>
          <p:cNvPicPr>
            <a:picLocks noChangeAspect="1"/>
          </p:cNvPicPr>
          <p:nvPr/>
        </p:nvPicPr>
        <p:blipFill>
          <a:blip r:embed="rId4"/>
          <a:stretch>
            <a:fillRect/>
          </a:stretch>
        </p:blipFill>
        <p:spPr>
          <a:xfrm>
            <a:off x="618450" y="1453809"/>
            <a:ext cx="11062703" cy="4665853"/>
          </a:xfrm>
          <a:prstGeom prst="rect">
            <a:avLst/>
          </a:prstGeom>
        </p:spPr>
      </p:pic>
      <p:sp>
        <p:nvSpPr>
          <p:cNvPr id="2" name="矩形 1">
            <a:extLst>
              <a:ext uri="{FF2B5EF4-FFF2-40B4-BE49-F238E27FC236}">
                <a16:creationId xmlns:a16="http://schemas.microsoft.com/office/drawing/2014/main" id="{17512CBE-72A6-F0B5-8DBA-7F2553042C12}"/>
              </a:ext>
            </a:extLst>
          </p:cNvPr>
          <p:cNvSpPr/>
          <p:nvPr/>
        </p:nvSpPr>
        <p:spPr>
          <a:xfrm>
            <a:off x="6458444" y="2357735"/>
            <a:ext cx="1210588" cy="338554"/>
          </a:xfrm>
          <a:prstGeom prst="rect">
            <a:avLst/>
          </a:prstGeom>
          <a:noFill/>
        </p:spPr>
        <p:txBody>
          <a:bodyPr wrap="none" lIns="91440" tIns="45720" rIns="91440" bIns="45720">
            <a:spAutoFit/>
          </a:bodyPr>
          <a:lstStyle/>
          <a:p>
            <a:pPr algn="ctr"/>
            <a:r>
              <a:rPr lang="zh-TW" altLang="en-US" sz="1600" b="1" dirty="0">
                <a:solidFill>
                  <a:srgbClr val="FF0000"/>
                </a:solidFill>
                <a:highlight>
                  <a:srgbClr val="FFFF00"/>
                </a:highlight>
              </a:rPr>
              <a:t>多原型生成</a:t>
            </a:r>
            <a:endParaRPr lang="zh-CN" altLang="en-US" sz="2400" b="1"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5" name="矩形 4">
            <a:extLst>
              <a:ext uri="{FF2B5EF4-FFF2-40B4-BE49-F238E27FC236}">
                <a16:creationId xmlns:a16="http://schemas.microsoft.com/office/drawing/2014/main" id="{D341E459-DF74-47BC-1151-39C718528246}"/>
              </a:ext>
            </a:extLst>
          </p:cNvPr>
          <p:cNvSpPr/>
          <p:nvPr/>
        </p:nvSpPr>
        <p:spPr>
          <a:xfrm>
            <a:off x="2446323" y="2092502"/>
            <a:ext cx="288861" cy="338554"/>
          </a:xfrm>
          <a:prstGeom prst="rect">
            <a:avLst/>
          </a:prstGeom>
          <a:noFill/>
        </p:spPr>
        <p:txBody>
          <a:bodyPr wrap="none" lIns="91440" tIns="45720" rIns="91440" bIns="45720">
            <a:spAutoFit/>
          </a:bodyPr>
          <a:lstStyle/>
          <a:p>
            <a:pPr algn="ctr"/>
            <a:r>
              <a:rPr lang="en-US" altLang="zh-TW" sz="1600" b="1" dirty="0">
                <a:solidFill>
                  <a:srgbClr val="FF0000"/>
                </a:solidFill>
                <a:highlight>
                  <a:srgbClr val="FFFF00"/>
                </a:highlight>
              </a:rPr>
              <a:t>1</a:t>
            </a:r>
            <a:endParaRPr lang="zh-CN" altLang="en-US" sz="2400" b="1"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8" name="矩形 7">
            <a:extLst>
              <a:ext uri="{FF2B5EF4-FFF2-40B4-BE49-F238E27FC236}">
                <a16:creationId xmlns:a16="http://schemas.microsoft.com/office/drawing/2014/main" id="{82826AAC-31E9-7DF2-A2B0-F3ECD5097A70}"/>
              </a:ext>
            </a:extLst>
          </p:cNvPr>
          <p:cNvSpPr/>
          <p:nvPr/>
        </p:nvSpPr>
        <p:spPr>
          <a:xfrm>
            <a:off x="6169583" y="1533469"/>
            <a:ext cx="288861" cy="338554"/>
          </a:xfrm>
          <a:prstGeom prst="rect">
            <a:avLst/>
          </a:prstGeom>
          <a:noFill/>
        </p:spPr>
        <p:txBody>
          <a:bodyPr wrap="none" lIns="91440" tIns="45720" rIns="91440" bIns="45720">
            <a:spAutoFit/>
          </a:bodyPr>
          <a:lstStyle/>
          <a:p>
            <a:pPr algn="ctr"/>
            <a:r>
              <a:rPr lang="en-US" altLang="zh-TW" sz="1600" b="1" dirty="0">
                <a:solidFill>
                  <a:srgbClr val="FF0000"/>
                </a:solidFill>
                <a:highlight>
                  <a:srgbClr val="FFFF00"/>
                </a:highlight>
              </a:rPr>
              <a:t>2</a:t>
            </a:r>
            <a:endParaRPr lang="zh-CN" altLang="en-US" sz="2400" b="1"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9" name="矩形 8">
            <a:extLst>
              <a:ext uri="{FF2B5EF4-FFF2-40B4-BE49-F238E27FC236}">
                <a16:creationId xmlns:a16="http://schemas.microsoft.com/office/drawing/2014/main" id="{818D396C-D980-0C64-F3D0-89AD47DA813A}"/>
              </a:ext>
            </a:extLst>
          </p:cNvPr>
          <p:cNvSpPr/>
          <p:nvPr/>
        </p:nvSpPr>
        <p:spPr>
          <a:xfrm>
            <a:off x="6733592" y="3286569"/>
            <a:ext cx="340158" cy="461665"/>
          </a:xfrm>
          <a:prstGeom prst="rect">
            <a:avLst/>
          </a:prstGeom>
          <a:noFill/>
        </p:spPr>
        <p:txBody>
          <a:bodyPr wrap="none" lIns="91440" tIns="45720" rIns="91440" bIns="45720">
            <a:spAutoFit/>
          </a:bodyPr>
          <a:lstStyle/>
          <a:p>
            <a:pPr algn="ctr"/>
            <a:r>
              <a:rPr lang="en-US" altLang="zh-TW" sz="2400" b="1" cap="none" spc="0" dirty="0">
                <a:ln w="0"/>
                <a:solidFill>
                  <a:srgbClr val="FF0000"/>
                </a:solidFill>
                <a:effectLst>
                  <a:outerShdw blurRad="38100" dist="19050" dir="2700000" algn="tl" rotWithShape="0">
                    <a:schemeClr val="dk1">
                      <a:alpha val="40000"/>
                    </a:schemeClr>
                  </a:outerShdw>
                </a:effectLst>
                <a:highlight>
                  <a:srgbClr val="FFFF00"/>
                </a:highlight>
              </a:rPr>
              <a:t>3</a:t>
            </a:r>
            <a:endParaRPr lang="zh-CN" altLang="en-US" sz="2400" b="1"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0" name="矩形 9">
            <a:extLst>
              <a:ext uri="{FF2B5EF4-FFF2-40B4-BE49-F238E27FC236}">
                <a16:creationId xmlns:a16="http://schemas.microsoft.com/office/drawing/2014/main" id="{EDE2573E-74C6-0721-C268-CC72312F754A}"/>
              </a:ext>
            </a:extLst>
          </p:cNvPr>
          <p:cNvSpPr/>
          <p:nvPr/>
        </p:nvSpPr>
        <p:spPr>
          <a:xfrm>
            <a:off x="8847123" y="2815369"/>
            <a:ext cx="288861" cy="338554"/>
          </a:xfrm>
          <a:prstGeom prst="rect">
            <a:avLst/>
          </a:prstGeom>
          <a:noFill/>
        </p:spPr>
        <p:txBody>
          <a:bodyPr wrap="none" lIns="91440" tIns="45720" rIns="91440" bIns="45720">
            <a:spAutoFit/>
          </a:bodyPr>
          <a:lstStyle/>
          <a:p>
            <a:pPr algn="ctr"/>
            <a:r>
              <a:rPr lang="en-US" altLang="zh-TW" sz="1600" b="1" dirty="0">
                <a:solidFill>
                  <a:srgbClr val="FF0000"/>
                </a:solidFill>
                <a:highlight>
                  <a:srgbClr val="FFFF00"/>
                </a:highlight>
              </a:rPr>
              <a:t>4</a:t>
            </a:r>
            <a:endParaRPr lang="zh-CN" altLang="en-US" sz="2400" b="1"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1" name="矩形 10">
            <a:extLst>
              <a:ext uri="{FF2B5EF4-FFF2-40B4-BE49-F238E27FC236}">
                <a16:creationId xmlns:a16="http://schemas.microsoft.com/office/drawing/2014/main" id="{E581FFD3-64FA-DD63-777F-C9BDD7A241D7}"/>
              </a:ext>
            </a:extLst>
          </p:cNvPr>
          <p:cNvSpPr/>
          <p:nvPr/>
        </p:nvSpPr>
        <p:spPr>
          <a:xfrm>
            <a:off x="10119706" y="2527012"/>
            <a:ext cx="288861" cy="338554"/>
          </a:xfrm>
          <a:prstGeom prst="rect">
            <a:avLst/>
          </a:prstGeom>
          <a:noFill/>
        </p:spPr>
        <p:txBody>
          <a:bodyPr wrap="none" lIns="91440" tIns="45720" rIns="91440" bIns="45720">
            <a:spAutoFit/>
          </a:bodyPr>
          <a:lstStyle/>
          <a:p>
            <a:pPr algn="ctr"/>
            <a:r>
              <a:rPr lang="en-US" altLang="zh-TW" sz="1600" b="1" cap="none" spc="0" dirty="0">
                <a:ln w="0"/>
                <a:solidFill>
                  <a:srgbClr val="FF0000"/>
                </a:solidFill>
                <a:effectLst>
                  <a:outerShdw blurRad="38100" dist="19050" dir="2700000" algn="tl" rotWithShape="0">
                    <a:schemeClr val="dk1">
                      <a:alpha val="40000"/>
                    </a:schemeClr>
                  </a:outerShdw>
                </a:effectLst>
                <a:highlight>
                  <a:srgbClr val="FFFF00"/>
                </a:highlight>
              </a:rPr>
              <a:t>5</a:t>
            </a:r>
            <a:endParaRPr lang="zh-CN" altLang="en-US" sz="2400" b="1"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41348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35</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b="1" dirty="0">
                <a:solidFill>
                  <a:schemeClr val="bg1"/>
                </a:solidFill>
                <a:latin typeface="Arial Black" panose="020B0A04020102020204" pitchFamily="34" charset="0"/>
              </a:rPr>
              <a:t>3.2.1 Embedding </a:t>
            </a:r>
            <a:r>
              <a:rPr lang="en-US" altLang="zh-TW" sz="4000" b="1" dirty="0" err="1">
                <a:solidFill>
                  <a:schemeClr val="bg1"/>
                </a:solidFill>
                <a:latin typeface="Arial Black" panose="020B0A04020102020204" pitchFamily="34" charset="0"/>
              </a:rPr>
              <a:t>Netwok</a:t>
            </a:r>
            <a:r>
              <a:rPr lang="en-US" altLang="zh-TW" sz="4000" b="1" dirty="0">
                <a:solidFill>
                  <a:schemeClr val="bg1"/>
                </a:solidFill>
                <a:latin typeface="Arial Black" panose="020B0A04020102020204" pitchFamily="34" charset="0"/>
              </a:rPr>
              <a:t> </a:t>
            </a:r>
            <a:endParaRPr lang="zh-TW" altLang="en-US" sz="4000" b="1"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文本框 4">
            <a:extLst>
              <a:ext uri="{FF2B5EF4-FFF2-40B4-BE49-F238E27FC236}">
                <a16:creationId xmlns:a16="http://schemas.microsoft.com/office/drawing/2014/main" id="{212D5B38-9E29-EAD9-7D5D-BF99B281BECA}"/>
              </a:ext>
            </a:extLst>
          </p:cNvPr>
          <p:cNvSpPr txBox="1"/>
          <p:nvPr/>
        </p:nvSpPr>
        <p:spPr>
          <a:xfrm>
            <a:off x="473294" y="1403080"/>
            <a:ext cx="10601864" cy="5262979"/>
          </a:xfrm>
          <a:prstGeom prst="rect">
            <a:avLst/>
          </a:prstGeom>
          <a:noFill/>
        </p:spPr>
        <p:txBody>
          <a:bodyPr wrap="square">
            <a:spAutoFit/>
          </a:bodyPr>
          <a:lstStyle/>
          <a:p>
            <a:r>
              <a:rPr lang="en-US" altLang="zh-TW" sz="2400" dirty="0" err="1">
                <a:solidFill>
                  <a:schemeClr val="bg1"/>
                </a:solidFill>
              </a:rPr>
              <a:t>Embedidng</a:t>
            </a:r>
            <a:r>
              <a:rPr lang="en-US" altLang="zh-TW" sz="2400" dirty="0">
                <a:solidFill>
                  <a:schemeClr val="bg1"/>
                </a:solidFill>
              </a:rPr>
              <a:t> space features</a:t>
            </a:r>
            <a:r>
              <a:rPr lang="zh-TW" altLang="en-US" sz="2400" dirty="0">
                <a:solidFill>
                  <a:schemeClr val="bg1"/>
                </a:solidFill>
              </a:rPr>
              <a:t>：</a:t>
            </a:r>
            <a:endParaRPr lang="en-US" altLang="zh-TW" sz="2400" dirty="0">
              <a:solidFill>
                <a:schemeClr val="bg1"/>
              </a:solidFill>
            </a:endParaRPr>
          </a:p>
          <a:p>
            <a:pPr marL="457200" indent="-457200">
              <a:buAutoNum type="arabicParenR"/>
            </a:pPr>
            <a:r>
              <a:rPr lang="en-US" altLang="zh-TW" sz="2400" dirty="0">
                <a:solidFill>
                  <a:schemeClr val="bg1"/>
                </a:solidFill>
              </a:rPr>
              <a:t>encode the geometric structures of points based on local context </a:t>
            </a:r>
          </a:p>
          <a:p>
            <a:pPr marL="457200" indent="-457200">
              <a:buAutoNum type="arabicParenR"/>
            </a:pPr>
            <a:r>
              <a:rPr lang="en-US" altLang="zh-TW" sz="2400" dirty="0">
                <a:solidFill>
                  <a:schemeClr val="bg1"/>
                </a:solidFill>
              </a:rPr>
              <a:t>encode the semantic information of points and their semantic correlation based on global context</a:t>
            </a:r>
          </a:p>
          <a:p>
            <a:pPr marL="457200" indent="-457200">
              <a:buAutoNum type="arabicParenR"/>
            </a:pPr>
            <a:r>
              <a:rPr lang="en-US" altLang="zh-TW" sz="2400" dirty="0">
                <a:solidFill>
                  <a:schemeClr val="bg1"/>
                </a:solidFill>
              </a:rPr>
              <a:t>quickly adapt to different few-shot tasks. </a:t>
            </a:r>
          </a:p>
          <a:p>
            <a:endParaRPr lang="en-US" altLang="zh-TW" sz="2400" dirty="0">
              <a:solidFill>
                <a:schemeClr val="bg1"/>
              </a:solidFill>
            </a:endParaRPr>
          </a:p>
          <a:p>
            <a:r>
              <a:rPr lang="en-US" altLang="zh-TW" sz="2400" dirty="0">
                <a:solidFill>
                  <a:schemeClr val="bg1"/>
                </a:solidFill>
              </a:rPr>
              <a:t>we design an attention-aware multi-level feature learning network that incorporates </a:t>
            </a:r>
            <a:r>
              <a:rPr lang="en-US" altLang="zh-TW" sz="2400" b="1" u="sng" dirty="0">
                <a:solidFill>
                  <a:schemeClr val="bg1"/>
                </a:solidFill>
              </a:rPr>
              <a:t>three levels of features:</a:t>
            </a:r>
          </a:p>
          <a:p>
            <a:r>
              <a:rPr lang="en-US" altLang="zh-TW" sz="2400" b="1" u="sng" dirty="0">
                <a:solidFill>
                  <a:schemeClr val="bg1"/>
                </a:solidFill>
              </a:rPr>
              <a:t>1) local geometric features</a:t>
            </a:r>
          </a:p>
          <a:p>
            <a:r>
              <a:rPr lang="en-US" altLang="zh-TW" sz="2400" b="1" u="sng" dirty="0">
                <a:solidFill>
                  <a:schemeClr val="bg1"/>
                </a:solidFill>
              </a:rPr>
              <a:t>2)</a:t>
            </a:r>
            <a:r>
              <a:rPr lang="zh-TW" altLang="en-US" sz="2400" b="1" u="sng" dirty="0">
                <a:solidFill>
                  <a:schemeClr val="bg1"/>
                </a:solidFill>
              </a:rPr>
              <a:t> </a:t>
            </a:r>
            <a:r>
              <a:rPr lang="en-US" altLang="zh-TW" sz="2400" b="1" u="sng" dirty="0">
                <a:solidFill>
                  <a:schemeClr val="bg1"/>
                </a:solidFill>
              </a:rPr>
              <a:t>global semantic features</a:t>
            </a:r>
          </a:p>
          <a:p>
            <a:r>
              <a:rPr lang="en-US" altLang="zh-TW" sz="2400" b="1" u="sng" dirty="0">
                <a:solidFill>
                  <a:schemeClr val="bg1"/>
                </a:solidFill>
              </a:rPr>
              <a:t>3)</a:t>
            </a:r>
            <a:r>
              <a:rPr lang="zh-TW" altLang="en-US" sz="2400" b="1" u="sng" dirty="0">
                <a:solidFill>
                  <a:schemeClr val="bg1"/>
                </a:solidFill>
              </a:rPr>
              <a:t> </a:t>
            </a:r>
            <a:r>
              <a:rPr lang="en-US" altLang="zh-TW" sz="2400" b="1" u="sng" dirty="0">
                <a:solidFill>
                  <a:schemeClr val="bg1"/>
                </a:solidFill>
              </a:rPr>
              <a:t>metric-adaptive features</a:t>
            </a:r>
          </a:p>
          <a:p>
            <a:endParaRPr lang="en-US" altLang="zh-TW" sz="2400" dirty="0">
              <a:solidFill>
                <a:schemeClr val="bg1"/>
              </a:solidFill>
            </a:endParaRPr>
          </a:p>
          <a:p>
            <a:r>
              <a:rPr lang="en-US" altLang="zh-TW" sz="2400" dirty="0">
                <a:solidFill>
                  <a:schemeClr val="bg1"/>
                </a:solidFill>
              </a:rPr>
              <a:t>Specifically, our embedding network is composed of three modules:</a:t>
            </a:r>
          </a:p>
          <a:p>
            <a:r>
              <a:rPr lang="en-US" altLang="zh-TW" sz="2400" b="1" u="sng" dirty="0">
                <a:solidFill>
                  <a:schemeClr val="bg1"/>
                </a:solidFill>
              </a:rPr>
              <a:t>1) </a:t>
            </a:r>
            <a:r>
              <a:rPr lang="en-US" altLang="zh-TW" sz="2400" dirty="0">
                <a:solidFill>
                  <a:schemeClr val="bg1"/>
                </a:solidFill>
              </a:rPr>
              <a:t>feature extractor</a:t>
            </a:r>
            <a:r>
              <a:rPr lang="en-US" altLang="zh-TW" sz="2400" b="1" u="sng" dirty="0">
                <a:solidFill>
                  <a:schemeClr val="bg1"/>
                </a:solidFill>
              </a:rPr>
              <a:t> 2)</a:t>
            </a:r>
            <a:r>
              <a:rPr lang="en-US" altLang="zh-TW" sz="2400" dirty="0">
                <a:solidFill>
                  <a:schemeClr val="bg1"/>
                </a:solidFill>
              </a:rPr>
              <a:t> attention learner</a:t>
            </a:r>
            <a:r>
              <a:rPr lang="zh-TW" altLang="en-US" sz="2400" dirty="0">
                <a:solidFill>
                  <a:schemeClr val="bg1"/>
                </a:solidFill>
              </a:rPr>
              <a:t> </a:t>
            </a:r>
            <a:r>
              <a:rPr lang="en-US" altLang="zh-TW" sz="2400" b="1" u="sng" dirty="0">
                <a:solidFill>
                  <a:schemeClr val="bg1"/>
                </a:solidFill>
              </a:rPr>
              <a:t>3) </a:t>
            </a:r>
            <a:r>
              <a:rPr lang="en-US" altLang="zh-TW" sz="2400" dirty="0">
                <a:solidFill>
                  <a:schemeClr val="bg1"/>
                </a:solidFill>
              </a:rPr>
              <a:t>metric learner</a:t>
            </a:r>
            <a:endParaRPr lang="zh-TW" altLang="en-US" sz="2400" dirty="0">
              <a:solidFill>
                <a:schemeClr val="bg1"/>
              </a:solidFill>
            </a:endParaRPr>
          </a:p>
        </p:txBody>
      </p:sp>
    </p:spTree>
    <p:extLst>
      <p:ext uri="{BB962C8B-B14F-4D97-AF65-F5344CB8AC3E}">
        <p14:creationId xmlns:p14="http://schemas.microsoft.com/office/powerpoint/2010/main" val="2395586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310C00-EDDE-B746-041F-9C03BBDDEB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7503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37</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3135702" cy="954107"/>
          </a:xfrm>
          <a:prstGeom prst="rect">
            <a:avLst/>
          </a:prstGeom>
          <a:noFill/>
        </p:spPr>
        <p:txBody>
          <a:bodyPr wrap="square" lIns="91440" tIns="45720" rIns="91440" bIns="45720">
            <a:spAutoFit/>
          </a:bodyPr>
          <a:lstStyle/>
          <a:p>
            <a:r>
              <a:rPr lang="en-US" altLang="zh-TW" sz="2800" dirty="0">
                <a:solidFill>
                  <a:schemeClr val="bg1"/>
                </a:solidFill>
                <a:latin typeface="Arial Black" panose="020B0A04020102020204" pitchFamily="34" charset="0"/>
              </a:rPr>
              <a:t>3.2. Attention-aware Multi-prototype </a:t>
            </a:r>
            <a:r>
              <a:rPr lang="en-US" altLang="zh-TW" sz="2800" dirty="0" err="1">
                <a:solidFill>
                  <a:schemeClr val="bg1"/>
                </a:solidFill>
                <a:latin typeface="Arial Black" panose="020B0A04020102020204" pitchFamily="34" charset="0"/>
              </a:rPr>
              <a:t>Transductive</a:t>
            </a:r>
            <a:endParaRPr lang="en-US" altLang="zh-TW" sz="2800" dirty="0">
              <a:solidFill>
                <a:schemeClr val="bg1"/>
              </a:solidFill>
              <a:latin typeface="Arial Black" panose="020B0A04020102020204" pitchFamily="34" charset="0"/>
            </a:endParaRPr>
          </a:p>
          <a:p>
            <a:r>
              <a:rPr lang="en-US" altLang="zh-TW" sz="2800" dirty="0">
                <a:solidFill>
                  <a:schemeClr val="bg1"/>
                </a:solidFill>
                <a:latin typeface="Arial Black" panose="020B0A04020102020204" pitchFamily="34" charset="0"/>
              </a:rPr>
              <a:t>Inference Method</a:t>
            </a:r>
            <a:endParaRPr lang="zh-TW" altLang="en-US" sz="28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7" name="文本框 6">
            <a:extLst>
              <a:ext uri="{FF2B5EF4-FFF2-40B4-BE49-F238E27FC236}">
                <a16:creationId xmlns:a16="http://schemas.microsoft.com/office/drawing/2014/main" id="{D4B02085-53F9-5E4F-6119-CF95DB16B4BE}"/>
              </a:ext>
            </a:extLst>
          </p:cNvPr>
          <p:cNvSpPr txBox="1"/>
          <p:nvPr/>
        </p:nvSpPr>
        <p:spPr>
          <a:xfrm>
            <a:off x="473294" y="1498946"/>
            <a:ext cx="10408597" cy="1200329"/>
          </a:xfrm>
          <a:prstGeom prst="rect">
            <a:avLst/>
          </a:prstGeom>
          <a:noFill/>
        </p:spPr>
        <p:txBody>
          <a:bodyPr wrap="square">
            <a:spAutoFit/>
          </a:bodyPr>
          <a:lstStyle/>
          <a:p>
            <a:r>
              <a:rPr lang="en-US" altLang="zh-TW" sz="2400" dirty="0">
                <a:solidFill>
                  <a:schemeClr val="bg1"/>
                </a:solidFill>
              </a:rPr>
              <a:t>self-attention network (SAN) on the </a:t>
            </a:r>
            <a:r>
              <a:rPr lang="en-US" altLang="zh-TW" sz="2400" u="sng" dirty="0">
                <a:solidFill>
                  <a:schemeClr val="bg1"/>
                </a:solidFill>
              </a:rPr>
              <a:t>generated semantic features</a:t>
            </a:r>
            <a:r>
              <a:rPr lang="en-US" altLang="zh-TW" sz="2400" dirty="0">
                <a:solidFill>
                  <a:schemeClr val="bg1"/>
                </a:solidFill>
              </a:rPr>
              <a:t>. </a:t>
            </a:r>
          </a:p>
          <a:p>
            <a:r>
              <a:rPr lang="en-US" altLang="zh-TW" sz="2400" dirty="0">
                <a:solidFill>
                  <a:schemeClr val="bg1"/>
                </a:solidFill>
              </a:rPr>
              <a:t>SAN allows the point-wise feature to aggregate the global contextual information of the corresponding point cloud in a flexible and adaptive manner.</a:t>
            </a:r>
          </a:p>
        </p:txBody>
      </p:sp>
      <p:pic>
        <p:nvPicPr>
          <p:cNvPr id="8" name="图片 7">
            <a:extLst>
              <a:ext uri="{FF2B5EF4-FFF2-40B4-BE49-F238E27FC236}">
                <a16:creationId xmlns:a16="http://schemas.microsoft.com/office/drawing/2014/main" id="{EF768BCE-1FDD-E88F-F8B9-8A2FEC6A0264}"/>
              </a:ext>
            </a:extLst>
          </p:cNvPr>
          <p:cNvPicPr>
            <a:picLocks noChangeAspect="1"/>
          </p:cNvPicPr>
          <p:nvPr/>
        </p:nvPicPr>
        <p:blipFill>
          <a:blip r:embed="rId4"/>
          <a:stretch>
            <a:fillRect/>
          </a:stretch>
        </p:blipFill>
        <p:spPr>
          <a:xfrm>
            <a:off x="1617392" y="2742253"/>
            <a:ext cx="8120399" cy="386567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0DA7355C-FCFC-A581-094C-F74BC5F2F9D9}"/>
                  </a:ext>
                </a:extLst>
              </p14:cNvPr>
              <p14:cNvContentPartPr/>
              <p14:nvPr/>
            </p14:nvContentPartPr>
            <p14:xfrm>
              <a:off x="9102939" y="5950005"/>
              <a:ext cx="423360" cy="7560"/>
            </p14:xfrm>
          </p:contentPart>
        </mc:Choice>
        <mc:Fallback xmlns="">
          <p:pic>
            <p:nvPicPr>
              <p:cNvPr id="9" name="墨迹 8">
                <a:extLst>
                  <a:ext uri="{FF2B5EF4-FFF2-40B4-BE49-F238E27FC236}">
                    <a16:creationId xmlns:a16="http://schemas.microsoft.com/office/drawing/2014/main" id="{0DA7355C-FCFC-A581-094C-F74BC5F2F9D9}"/>
                  </a:ext>
                </a:extLst>
              </p:cNvPr>
              <p:cNvPicPr/>
              <p:nvPr/>
            </p:nvPicPr>
            <p:blipFill>
              <a:blip r:embed="rId6"/>
              <a:stretch>
                <a:fillRect/>
              </a:stretch>
            </p:blipFill>
            <p:spPr>
              <a:xfrm>
                <a:off x="9048939" y="5842365"/>
                <a:ext cx="531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30DCB6D2-0AE8-34ED-C0CD-6ACDAB7E654F}"/>
                  </a:ext>
                </a:extLst>
              </p14:cNvPr>
              <p14:cNvContentPartPr/>
              <p14:nvPr/>
            </p14:nvContentPartPr>
            <p14:xfrm>
              <a:off x="2319819" y="6236925"/>
              <a:ext cx="4037760" cy="82440"/>
            </p14:xfrm>
          </p:contentPart>
        </mc:Choice>
        <mc:Fallback xmlns="">
          <p:pic>
            <p:nvPicPr>
              <p:cNvPr id="11" name="墨迹 10">
                <a:extLst>
                  <a:ext uri="{FF2B5EF4-FFF2-40B4-BE49-F238E27FC236}">
                    <a16:creationId xmlns:a16="http://schemas.microsoft.com/office/drawing/2014/main" id="{30DCB6D2-0AE8-34ED-C0CD-6ACDAB7E654F}"/>
                  </a:ext>
                </a:extLst>
              </p:cNvPr>
              <p:cNvPicPr/>
              <p:nvPr/>
            </p:nvPicPr>
            <p:blipFill>
              <a:blip r:embed="rId8"/>
              <a:stretch>
                <a:fillRect/>
              </a:stretch>
            </p:blipFill>
            <p:spPr>
              <a:xfrm>
                <a:off x="2265819" y="6128925"/>
                <a:ext cx="4145400" cy="298080"/>
              </a:xfrm>
              <a:prstGeom prst="rect">
                <a:avLst/>
              </a:prstGeom>
            </p:spPr>
          </p:pic>
        </mc:Fallback>
      </mc:AlternateContent>
    </p:spTree>
    <p:extLst>
      <p:ext uri="{BB962C8B-B14F-4D97-AF65-F5344CB8AC3E}">
        <p14:creationId xmlns:p14="http://schemas.microsoft.com/office/powerpoint/2010/main" val="1749112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38</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3135702" cy="954107"/>
          </a:xfrm>
          <a:prstGeom prst="rect">
            <a:avLst/>
          </a:prstGeom>
          <a:noFill/>
        </p:spPr>
        <p:txBody>
          <a:bodyPr wrap="square" lIns="91440" tIns="45720" rIns="91440" bIns="45720">
            <a:spAutoFit/>
          </a:bodyPr>
          <a:lstStyle/>
          <a:p>
            <a:r>
              <a:rPr lang="en-US" altLang="zh-TW" sz="2800" dirty="0">
                <a:solidFill>
                  <a:schemeClr val="bg1"/>
                </a:solidFill>
                <a:latin typeface="Arial Black" panose="020B0A04020102020204" pitchFamily="34" charset="0"/>
              </a:rPr>
              <a:t>3.2. Attention-aware Multi-prototype </a:t>
            </a:r>
            <a:r>
              <a:rPr lang="en-US" altLang="zh-TW" sz="2800" dirty="0" err="1">
                <a:solidFill>
                  <a:schemeClr val="bg1"/>
                </a:solidFill>
                <a:latin typeface="Arial Black" panose="020B0A04020102020204" pitchFamily="34" charset="0"/>
              </a:rPr>
              <a:t>Transductive</a:t>
            </a:r>
            <a:endParaRPr lang="en-US" altLang="zh-TW" sz="2800" dirty="0">
              <a:solidFill>
                <a:schemeClr val="bg1"/>
              </a:solidFill>
              <a:latin typeface="Arial Black" panose="020B0A04020102020204" pitchFamily="34" charset="0"/>
            </a:endParaRPr>
          </a:p>
          <a:p>
            <a:r>
              <a:rPr lang="en-US" altLang="zh-TW" sz="2800" dirty="0">
                <a:solidFill>
                  <a:schemeClr val="bg1"/>
                </a:solidFill>
                <a:latin typeface="Arial Black" panose="020B0A04020102020204" pitchFamily="34" charset="0"/>
              </a:rPr>
              <a:t>Inference Method</a:t>
            </a:r>
            <a:endParaRPr lang="zh-TW" altLang="en-US" sz="28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7" name="文本框 6">
            <a:extLst>
              <a:ext uri="{FF2B5EF4-FFF2-40B4-BE49-F238E27FC236}">
                <a16:creationId xmlns:a16="http://schemas.microsoft.com/office/drawing/2014/main" id="{D4B02085-53F9-5E4F-6119-CF95DB16B4BE}"/>
              </a:ext>
            </a:extLst>
          </p:cNvPr>
          <p:cNvSpPr txBox="1"/>
          <p:nvPr/>
        </p:nvSpPr>
        <p:spPr>
          <a:xfrm>
            <a:off x="473294" y="1737781"/>
            <a:ext cx="10408597" cy="3785652"/>
          </a:xfrm>
          <a:prstGeom prst="rect">
            <a:avLst/>
          </a:prstGeom>
          <a:noFill/>
        </p:spPr>
        <p:txBody>
          <a:bodyPr wrap="square">
            <a:spAutoFit/>
          </a:bodyPr>
          <a:lstStyle/>
          <a:p>
            <a:r>
              <a:rPr lang="en-US" altLang="zh-TW" sz="2400" u="sng" dirty="0">
                <a:solidFill>
                  <a:schemeClr val="bg1"/>
                </a:solidFill>
              </a:rPr>
              <a:t>Metric learner</a:t>
            </a:r>
            <a:r>
              <a:rPr lang="en-US" altLang="zh-TW" sz="2400" dirty="0">
                <a:solidFill>
                  <a:schemeClr val="bg1"/>
                </a:solidFill>
              </a:rPr>
              <a:t>, i.e. a stack of multi-layer </a:t>
            </a:r>
            <a:r>
              <a:rPr lang="en-US" altLang="zh-TW" sz="2400" dirty="0" err="1">
                <a:solidFill>
                  <a:schemeClr val="bg1"/>
                </a:solidFill>
              </a:rPr>
              <a:t>perceptrons</a:t>
            </a:r>
            <a:r>
              <a:rPr lang="en-US" altLang="zh-TW" sz="2400" dirty="0">
                <a:solidFill>
                  <a:schemeClr val="bg1"/>
                </a:solidFill>
              </a:rPr>
              <a:t> (MLP) layers to enable </a:t>
            </a:r>
            <a:r>
              <a:rPr lang="en-US" altLang="zh-TW" sz="2400" u="sng" dirty="0">
                <a:solidFill>
                  <a:schemeClr val="bg1"/>
                </a:solidFill>
              </a:rPr>
              <a:t>faster adaptability of the embedding space to different few-shot tasks since the feature extractor is updated with a slower learning rate. </a:t>
            </a:r>
          </a:p>
          <a:p>
            <a:endParaRPr lang="en-US" altLang="zh-TW" sz="2400" u="sng" dirty="0">
              <a:solidFill>
                <a:schemeClr val="bg1"/>
              </a:solidFill>
            </a:endParaRPr>
          </a:p>
          <a:p>
            <a:r>
              <a:rPr lang="en-US" altLang="zh-TW" sz="2400" dirty="0">
                <a:solidFill>
                  <a:schemeClr val="bg1"/>
                </a:solidFill>
              </a:rPr>
              <a:t>The metric learner maps all point-wise features of support and query sets into a </a:t>
            </a:r>
            <a:r>
              <a:rPr lang="en-US" altLang="zh-TW" sz="2400" b="1" u="sng" dirty="0">
                <a:solidFill>
                  <a:schemeClr val="bg1"/>
                </a:solidFill>
              </a:rPr>
              <a:t>manifold space</a:t>
            </a:r>
            <a:r>
              <a:rPr lang="en-US" altLang="zh-TW" sz="2400" dirty="0">
                <a:solidFill>
                  <a:schemeClr val="bg1"/>
                </a:solidFill>
              </a:rPr>
              <a:t>, where common distance functions (e.g. </a:t>
            </a:r>
            <a:r>
              <a:rPr lang="en-US" altLang="zh-TW" sz="2400" dirty="0" err="1">
                <a:solidFill>
                  <a:schemeClr val="bg1"/>
                </a:solidFill>
              </a:rPr>
              <a:t>euclidean</a:t>
            </a:r>
            <a:r>
              <a:rPr lang="en-US" altLang="zh-TW" sz="2400" dirty="0">
                <a:solidFill>
                  <a:schemeClr val="bg1"/>
                </a:solidFill>
              </a:rPr>
              <a:t> distance or cosine distance) can be directly used to measure proximity between points. </a:t>
            </a:r>
          </a:p>
          <a:p>
            <a:endParaRPr lang="en-US" altLang="zh-TW" sz="2400" dirty="0">
              <a:solidFill>
                <a:schemeClr val="bg1"/>
              </a:solidFill>
            </a:endParaRPr>
          </a:p>
          <a:p>
            <a:r>
              <a:rPr lang="en-US" altLang="zh-TW" sz="2400" dirty="0">
                <a:solidFill>
                  <a:schemeClr val="bg1"/>
                </a:solidFill>
              </a:rPr>
              <a:t>Finally, we concatenate the three levels of learned features together as the output of the embedding network.</a:t>
            </a:r>
          </a:p>
        </p:txBody>
      </p:sp>
    </p:spTree>
    <p:extLst>
      <p:ext uri="{BB962C8B-B14F-4D97-AF65-F5344CB8AC3E}">
        <p14:creationId xmlns:p14="http://schemas.microsoft.com/office/powerpoint/2010/main" val="1395842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39</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3.2.2 Multi-prototype Generation</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文本框 4">
            <a:extLst>
              <a:ext uri="{FF2B5EF4-FFF2-40B4-BE49-F238E27FC236}">
                <a16:creationId xmlns:a16="http://schemas.microsoft.com/office/drawing/2014/main" id="{808EF04D-BDC5-A09C-DD2F-C78EB76199DF}"/>
              </a:ext>
            </a:extLst>
          </p:cNvPr>
          <p:cNvSpPr txBox="1"/>
          <p:nvPr/>
        </p:nvSpPr>
        <p:spPr>
          <a:xfrm>
            <a:off x="5945775" y="1362229"/>
            <a:ext cx="5547530" cy="1200329"/>
          </a:xfrm>
          <a:prstGeom prst="rect">
            <a:avLst/>
          </a:prstGeom>
          <a:noFill/>
        </p:spPr>
        <p:txBody>
          <a:bodyPr wrap="square">
            <a:spAutoFit/>
          </a:bodyPr>
          <a:lstStyle/>
          <a:p>
            <a:r>
              <a:rPr lang="en-US" altLang="zh-TW" dirty="0">
                <a:solidFill>
                  <a:schemeClr val="bg1"/>
                </a:solidFill>
              </a:rPr>
              <a:t>For each of the N + 1 classes in the support set, </a:t>
            </a:r>
          </a:p>
          <a:p>
            <a:r>
              <a:rPr lang="en-US" altLang="zh-TW" dirty="0">
                <a:solidFill>
                  <a:schemeClr val="bg1"/>
                </a:solidFill>
              </a:rPr>
              <a:t>we generate n prototypes to model the complex data distribution according to the few labeled samples in the episode.</a:t>
            </a:r>
            <a:endParaRPr lang="zh-TW" altLang="en-US" dirty="0">
              <a:solidFill>
                <a:schemeClr val="bg1"/>
              </a:solidFill>
            </a:endParaRPr>
          </a:p>
        </p:txBody>
      </p:sp>
      <p:sp>
        <p:nvSpPr>
          <p:cNvPr id="10" name="文本框 9">
            <a:extLst>
              <a:ext uri="{FF2B5EF4-FFF2-40B4-BE49-F238E27FC236}">
                <a16:creationId xmlns:a16="http://schemas.microsoft.com/office/drawing/2014/main" id="{0CE9E87F-E026-793F-3021-39F38BF81424}"/>
              </a:ext>
            </a:extLst>
          </p:cNvPr>
          <p:cNvSpPr txBox="1"/>
          <p:nvPr/>
        </p:nvSpPr>
        <p:spPr>
          <a:xfrm>
            <a:off x="5953527" y="2687794"/>
            <a:ext cx="6225702" cy="1477328"/>
          </a:xfrm>
          <a:prstGeom prst="rect">
            <a:avLst/>
          </a:prstGeom>
          <a:noFill/>
        </p:spPr>
        <p:txBody>
          <a:bodyPr wrap="square">
            <a:spAutoFit/>
          </a:bodyPr>
          <a:lstStyle/>
          <a:p>
            <a:r>
              <a:rPr lang="en-US" altLang="zh-TW" dirty="0">
                <a:solidFill>
                  <a:schemeClr val="bg1"/>
                </a:solidFill>
              </a:rPr>
              <a:t>simple strategy: sampling seed points and point-to-seed assignment based on the learned embedding space. Specifically, we sample a subset of </a:t>
            </a:r>
            <a:r>
              <a:rPr lang="en-US" altLang="zh-TW" u="sng" dirty="0">
                <a:solidFill>
                  <a:schemeClr val="bg1"/>
                </a:solidFill>
              </a:rPr>
              <a:t>n seed points </a:t>
            </a:r>
            <a:r>
              <a:rPr lang="en-US" altLang="zh-TW" dirty="0">
                <a:solidFill>
                  <a:schemeClr val="bg1"/>
                </a:solidFill>
              </a:rPr>
              <a:t>from a set of support points in one class </a:t>
            </a:r>
            <a:r>
              <a:rPr lang="en-US" altLang="zh-TW" u="sng" dirty="0">
                <a:solidFill>
                  <a:schemeClr val="bg1"/>
                </a:solidFill>
              </a:rPr>
              <a:t>using the farthest point sampling based on the embedding space.</a:t>
            </a:r>
            <a:endParaRPr lang="zh-TW" altLang="en-US" u="sng" dirty="0">
              <a:solidFill>
                <a:schemeClr val="bg1"/>
              </a:solidFill>
            </a:endParaRPr>
          </a:p>
        </p:txBody>
      </p:sp>
      <p:sp>
        <p:nvSpPr>
          <p:cNvPr id="12" name="文本框 11">
            <a:extLst>
              <a:ext uri="{FF2B5EF4-FFF2-40B4-BE49-F238E27FC236}">
                <a16:creationId xmlns:a16="http://schemas.microsoft.com/office/drawing/2014/main" id="{89225D9C-8CC6-BB98-1089-4DBFEB83FBE3}"/>
              </a:ext>
            </a:extLst>
          </p:cNvPr>
          <p:cNvSpPr txBox="1"/>
          <p:nvPr/>
        </p:nvSpPr>
        <p:spPr>
          <a:xfrm>
            <a:off x="5953527" y="4459445"/>
            <a:ext cx="6324141" cy="923330"/>
          </a:xfrm>
          <a:prstGeom prst="rect">
            <a:avLst/>
          </a:prstGeom>
          <a:noFill/>
        </p:spPr>
        <p:txBody>
          <a:bodyPr wrap="square">
            <a:spAutoFit/>
          </a:bodyPr>
          <a:lstStyle/>
          <a:p>
            <a:r>
              <a:rPr lang="en-US" altLang="zh-TW" u="sng" dirty="0">
                <a:solidFill>
                  <a:schemeClr val="bg1"/>
                </a:solidFill>
              </a:rPr>
              <a:t>The farthest points in this space can inherently represent different perspectives of one class </a:t>
            </a:r>
            <a:r>
              <a:rPr lang="en-US" altLang="zh-TW" dirty="0">
                <a:solidFill>
                  <a:schemeClr val="bg1"/>
                </a:solidFill>
              </a:rPr>
              <a:t>if the embedding space is learned well. </a:t>
            </a:r>
            <a:endParaRPr lang="zh-TW" altLang="en-US"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0411338C-D4A4-8E66-84FF-E6C969EEC518}"/>
                  </a:ext>
                </a:extLst>
              </p14:cNvPr>
              <p14:cNvContentPartPr/>
              <p14:nvPr/>
            </p14:nvContentPartPr>
            <p14:xfrm>
              <a:off x="3228930" y="2171610"/>
              <a:ext cx="1567800" cy="76320"/>
            </p14:xfrm>
          </p:contentPart>
        </mc:Choice>
        <mc:Fallback xmlns="">
          <p:pic>
            <p:nvPicPr>
              <p:cNvPr id="9" name="墨迹 8">
                <a:extLst>
                  <a:ext uri="{FF2B5EF4-FFF2-40B4-BE49-F238E27FC236}">
                    <a16:creationId xmlns:a16="http://schemas.microsoft.com/office/drawing/2014/main" id="{0411338C-D4A4-8E66-84FF-E6C969EEC518}"/>
                  </a:ext>
                </a:extLst>
              </p:cNvPr>
              <p:cNvPicPr/>
              <p:nvPr/>
            </p:nvPicPr>
            <p:blipFill>
              <a:blip r:embed="rId5"/>
              <a:stretch>
                <a:fillRect/>
              </a:stretch>
            </p:blipFill>
            <p:spPr>
              <a:xfrm>
                <a:off x="3174930" y="2063610"/>
                <a:ext cx="1675440" cy="291960"/>
              </a:xfrm>
              <a:prstGeom prst="rect">
                <a:avLst/>
              </a:prstGeom>
            </p:spPr>
          </p:pic>
        </mc:Fallback>
      </mc:AlternateContent>
      <p:grpSp>
        <p:nvGrpSpPr>
          <p:cNvPr id="21" name="组合 20">
            <a:extLst>
              <a:ext uri="{FF2B5EF4-FFF2-40B4-BE49-F238E27FC236}">
                <a16:creationId xmlns:a16="http://schemas.microsoft.com/office/drawing/2014/main" id="{D06433A0-7DFB-E5B0-9A01-98CCB98F9AB9}"/>
              </a:ext>
            </a:extLst>
          </p:cNvPr>
          <p:cNvGrpSpPr/>
          <p:nvPr/>
        </p:nvGrpSpPr>
        <p:grpSpPr>
          <a:xfrm>
            <a:off x="137534" y="1467991"/>
            <a:ext cx="5637080" cy="4133859"/>
            <a:chOff x="218008" y="2179480"/>
            <a:chExt cx="5637080" cy="4133859"/>
          </a:xfrm>
        </p:grpSpPr>
        <p:pic>
          <p:nvPicPr>
            <p:cNvPr id="7" name="图片 6">
              <a:extLst>
                <a:ext uri="{FF2B5EF4-FFF2-40B4-BE49-F238E27FC236}">
                  <a16:creationId xmlns:a16="http://schemas.microsoft.com/office/drawing/2014/main" id="{77DF6FBD-F5A8-39FD-E37A-47E78B354F4E}"/>
                </a:ext>
              </a:extLst>
            </p:cNvPr>
            <p:cNvPicPr>
              <a:picLocks noChangeAspect="1"/>
            </p:cNvPicPr>
            <p:nvPr/>
          </p:nvPicPr>
          <p:blipFill>
            <a:blip r:embed="rId6"/>
            <a:stretch>
              <a:fillRect/>
            </a:stretch>
          </p:blipFill>
          <p:spPr>
            <a:xfrm>
              <a:off x="218008" y="2179480"/>
              <a:ext cx="5637080" cy="4133859"/>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4A3D00F0-994B-D54A-2EB4-A7B77A2EFFD5}"/>
                    </a:ext>
                  </a:extLst>
                </p14:cNvPr>
                <p14:cNvContentPartPr/>
                <p14:nvPr/>
              </p14:nvContentPartPr>
              <p14:xfrm>
                <a:off x="3467250" y="2256570"/>
                <a:ext cx="1368000" cy="38520"/>
              </p14:xfrm>
            </p:contentPart>
          </mc:Choice>
          <mc:Fallback xmlns="">
            <p:pic>
              <p:nvPicPr>
                <p:cNvPr id="11" name="墨迹 10">
                  <a:extLst>
                    <a:ext uri="{FF2B5EF4-FFF2-40B4-BE49-F238E27FC236}">
                      <a16:creationId xmlns:a16="http://schemas.microsoft.com/office/drawing/2014/main" id="{4A3D00F0-994B-D54A-2EB4-A7B77A2EFFD5}"/>
                    </a:ext>
                  </a:extLst>
                </p:cNvPr>
                <p:cNvPicPr/>
                <p:nvPr/>
              </p:nvPicPr>
              <p:blipFill>
                <a:blip r:embed="rId8"/>
                <a:stretch>
                  <a:fillRect/>
                </a:stretch>
              </p:blipFill>
              <p:spPr>
                <a:xfrm>
                  <a:off x="3413250" y="2148930"/>
                  <a:ext cx="1475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1CAFB972-AE92-D931-3F33-937A8C438329}"/>
                    </a:ext>
                  </a:extLst>
                </p14:cNvPr>
                <p14:cNvContentPartPr/>
                <p14:nvPr/>
              </p14:nvContentPartPr>
              <p14:xfrm>
                <a:off x="390690" y="2504610"/>
                <a:ext cx="1531440" cy="38880"/>
              </p14:xfrm>
            </p:contentPart>
          </mc:Choice>
          <mc:Fallback xmlns="">
            <p:pic>
              <p:nvPicPr>
                <p:cNvPr id="14" name="墨迹 13">
                  <a:extLst>
                    <a:ext uri="{FF2B5EF4-FFF2-40B4-BE49-F238E27FC236}">
                      <a16:creationId xmlns:a16="http://schemas.microsoft.com/office/drawing/2014/main" id="{1CAFB972-AE92-D931-3F33-937A8C438329}"/>
                    </a:ext>
                  </a:extLst>
                </p:cNvPr>
                <p:cNvPicPr/>
                <p:nvPr/>
              </p:nvPicPr>
              <p:blipFill>
                <a:blip r:embed="rId10"/>
                <a:stretch>
                  <a:fillRect/>
                </a:stretch>
              </p:blipFill>
              <p:spPr>
                <a:xfrm>
                  <a:off x="336690" y="2396970"/>
                  <a:ext cx="1639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07FCB4D9-E379-5BAA-EF93-FEF6E669BD3C}"/>
                    </a:ext>
                  </a:extLst>
                </p14:cNvPr>
                <p14:cNvContentPartPr/>
                <p14:nvPr/>
              </p14:nvContentPartPr>
              <p14:xfrm>
                <a:off x="333090" y="2818890"/>
                <a:ext cx="190440" cy="360"/>
              </p14:xfrm>
            </p:contentPart>
          </mc:Choice>
          <mc:Fallback xmlns="">
            <p:pic>
              <p:nvPicPr>
                <p:cNvPr id="17" name="墨迹 16">
                  <a:extLst>
                    <a:ext uri="{FF2B5EF4-FFF2-40B4-BE49-F238E27FC236}">
                      <a16:creationId xmlns:a16="http://schemas.microsoft.com/office/drawing/2014/main" id="{07FCB4D9-E379-5BAA-EF93-FEF6E669BD3C}"/>
                    </a:ext>
                  </a:extLst>
                </p:cNvPr>
                <p:cNvPicPr/>
                <p:nvPr/>
              </p:nvPicPr>
              <p:blipFill>
                <a:blip r:embed="rId12"/>
                <a:stretch>
                  <a:fillRect/>
                </a:stretch>
              </p:blipFill>
              <p:spPr>
                <a:xfrm>
                  <a:off x="279090" y="2711250"/>
                  <a:ext cx="298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6AFF8E74-D416-8563-CD4A-4C1B129BF063}"/>
                    </a:ext>
                  </a:extLst>
                </p14:cNvPr>
                <p14:cNvContentPartPr/>
                <p14:nvPr/>
              </p14:nvContentPartPr>
              <p14:xfrm>
                <a:off x="3495330" y="2828250"/>
                <a:ext cx="447480" cy="10800"/>
              </p14:xfrm>
            </p:contentPart>
          </mc:Choice>
          <mc:Fallback xmlns="">
            <p:pic>
              <p:nvPicPr>
                <p:cNvPr id="18" name="墨迹 17">
                  <a:extLst>
                    <a:ext uri="{FF2B5EF4-FFF2-40B4-BE49-F238E27FC236}">
                      <a16:creationId xmlns:a16="http://schemas.microsoft.com/office/drawing/2014/main" id="{6AFF8E74-D416-8563-CD4A-4C1B129BF063}"/>
                    </a:ext>
                  </a:extLst>
                </p:cNvPr>
                <p:cNvPicPr/>
                <p:nvPr/>
              </p:nvPicPr>
              <p:blipFill>
                <a:blip r:embed="rId14"/>
                <a:stretch>
                  <a:fillRect/>
                </a:stretch>
              </p:blipFill>
              <p:spPr>
                <a:xfrm>
                  <a:off x="3441330" y="2720250"/>
                  <a:ext cx="555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墨迹 19">
                  <a:extLst>
                    <a:ext uri="{FF2B5EF4-FFF2-40B4-BE49-F238E27FC236}">
                      <a16:creationId xmlns:a16="http://schemas.microsoft.com/office/drawing/2014/main" id="{55C6E751-B642-6469-C217-82A3E404DCDE}"/>
                    </a:ext>
                  </a:extLst>
                </p14:cNvPr>
                <p14:cNvContentPartPr/>
                <p14:nvPr/>
              </p14:nvContentPartPr>
              <p14:xfrm>
                <a:off x="1523970" y="3086370"/>
                <a:ext cx="1847160" cy="47880"/>
              </p14:xfrm>
            </p:contentPart>
          </mc:Choice>
          <mc:Fallback xmlns="">
            <p:pic>
              <p:nvPicPr>
                <p:cNvPr id="20" name="墨迹 19">
                  <a:extLst>
                    <a:ext uri="{FF2B5EF4-FFF2-40B4-BE49-F238E27FC236}">
                      <a16:creationId xmlns:a16="http://schemas.microsoft.com/office/drawing/2014/main" id="{55C6E751-B642-6469-C217-82A3E404DCDE}"/>
                    </a:ext>
                  </a:extLst>
                </p:cNvPr>
                <p:cNvPicPr/>
                <p:nvPr/>
              </p:nvPicPr>
              <p:blipFill>
                <a:blip r:embed="rId16"/>
                <a:stretch>
                  <a:fillRect/>
                </a:stretch>
              </p:blipFill>
              <p:spPr>
                <a:xfrm>
                  <a:off x="1469970" y="2978370"/>
                  <a:ext cx="195480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2" name="墨迹 21">
                <a:extLst>
                  <a:ext uri="{FF2B5EF4-FFF2-40B4-BE49-F238E27FC236}">
                    <a16:creationId xmlns:a16="http://schemas.microsoft.com/office/drawing/2014/main" id="{4240A1C1-9E72-5AF6-7AB4-45C7313BA532}"/>
                  </a:ext>
                </a:extLst>
              </p14:cNvPr>
              <p14:cNvContentPartPr/>
              <p14:nvPr/>
            </p14:nvContentPartPr>
            <p14:xfrm>
              <a:off x="4000770" y="2339370"/>
              <a:ext cx="1377360" cy="43560"/>
            </p14:xfrm>
          </p:contentPart>
        </mc:Choice>
        <mc:Fallback xmlns="">
          <p:pic>
            <p:nvPicPr>
              <p:cNvPr id="22" name="墨迹 21">
                <a:extLst>
                  <a:ext uri="{FF2B5EF4-FFF2-40B4-BE49-F238E27FC236}">
                    <a16:creationId xmlns:a16="http://schemas.microsoft.com/office/drawing/2014/main" id="{4240A1C1-9E72-5AF6-7AB4-45C7313BA532}"/>
                  </a:ext>
                </a:extLst>
              </p:cNvPr>
              <p:cNvPicPr/>
              <p:nvPr/>
            </p:nvPicPr>
            <p:blipFill>
              <a:blip r:embed="rId18"/>
              <a:stretch>
                <a:fillRect/>
              </a:stretch>
            </p:blipFill>
            <p:spPr>
              <a:xfrm>
                <a:off x="3946770" y="2231370"/>
                <a:ext cx="1485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墨迹 22">
                <a:extLst>
                  <a:ext uri="{FF2B5EF4-FFF2-40B4-BE49-F238E27FC236}">
                    <a16:creationId xmlns:a16="http://schemas.microsoft.com/office/drawing/2014/main" id="{92CF6502-27CD-043B-8CA5-341347F295A3}"/>
                  </a:ext>
                </a:extLst>
              </p14:cNvPr>
              <p14:cNvContentPartPr/>
              <p14:nvPr/>
            </p14:nvContentPartPr>
            <p14:xfrm>
              <a:off x="257490" y="2590650"/>
              <a:ext cx="3860640" cy="48240"/>
            </p14:xfrm>
          </p:contentPart>
        </mc:Choice>
        <mc:Fallback xmlns="">
          <p:pic>
            <p:nvPicPr>
              <p:cNvPr id="23" name="墨迹 22">
                <a:extLst>
                  <a:ext uri="{FF2B5EF4-FFF2-40B4-BE49-F238E27FC236}">
                    <a16:creationId xmlns:a16="http://schemas.microsoft.com/office/drawing/2014/main" id="{92CF6502-27CD-043B-8CA5-341347F295A3}"/>
                  </a:ext>
                </a:extLst>
              </p:cNvPr>
              <p:cNvPicPr/>
              <p:nvPr/>
            </p:nvPicPr>
            <p:blipFill>
              <a:blip r:embed="rId20"/>
              <a:stretch>
                <a:fillRect/>
              </a:stretch>
            </p:blipFill>
            <p:spPr>
              <a:xfrm>
                <a:off x="203490" y="2483010"/>
                <a:ext cx="3968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墨迹 26">
                <a:extLst>
                  <a:ext uri="{FF2B5EF4-FFF2-40B4-BE49-F238E27FC236}">
                    <a16:creationId xmlns:a16="http://schemas.microsoft.com/office/drawing/2014/main" id="{D6112B97-FB91-3176-5666-C1634D52E65F}"/>
                  </a:ext>
                </a:extLst>
              </p14:cNvPr>
              <p14:cNvContentPartPr/>
              <p14:nvPr/>
            </p14:nvContentPartPr>
            <p14:xfrm>
              <a:off x="952290" y="5076060"/>
              <a:ext cx="4417920" cy="49320"/>
            </p14:xfrm>
          </p:contentPart>
        </mc:Choice>
        <mc:Fallback xmlns="">
          <p:pic>
            <p:nvPicPr>
              <p:cNvPr id="27" name="墨迹 26">
                <a:extLst>
                  <a:ext uri="{FF2B5EF4-FFF2-40B4-BE49-F238E27FC236}">
                    <a16:creationId xmlns:a16="http://schemas.microsoft.com/office/drawing/2014/main" id="{D6112B97-FB91-3176-5666-C1634D52E65F}"/>
                  </a:ext>
                </a:extLst>
              </p:cNvPr>
              <p:cNvPicPr/>
              <p:nvPr/>
            </p:nvPicPr>
            <p:blipFill>
              <a:blip r:embed="rId22"/>
              <a:stretch>
                <a:fillRect/>
              </a:stretch>
            </p:blipFill>
            <p:spPr>
              <a:xfrm>
                <a:off x="898290" y="4968420"/>
                <a:ext cx="4525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墨迹 27">
                <a:extLst>
                  <a:ext uri="{FF2B5EF4-FFF2-40B4-BE49-F238E27FC236}">
                    <a16:creationId xmlns:a16="http://schemas.microsoft.com/office/drawing/2014/main" id="{440858EF-64E0-AA84-436C-D9E4C2ED7223}"/>
                  </a:ext>
                </a:extLst>
              </p14:cNvPr>
              <p14:cNvContentPartPr/>
              <p14:nvPr/>
            </p14:nvContentPartPr>
            <p14:xfrm>
              <a:off x="1095570" y="5324820"/>
              <a:ext cx="2400480" cy="75600"/>
            </p14:xfrm>
          </p:contentPart>
        </mc:Choice>
        <mc:Fallback xmlns="">
          <p:pic>
            <p:nvPicPr>
              <p:cNvPr id="28" name="墨迹 27">
                <a:extLst>
                  <a:ext uri="{FF2B5EF4-FFF2-40B4-BE49-F238E27FC236}">
                    <a16:creationId xmlns:a16="http://schemas.microsoft.com/office/drawing/2014/main" id="{440858EF-64E0-AA84-436C-D9E4C2ED7223}"/>
                  </a:ext>
                </a:extLst>
              </p:cNvPr>
              <p:cNvPicPr/>
              <p:nvPr/>
            </p:nvPicPr>
            <p:blipFill>
              <a:blip r:embed="rId24"/>
              <a:stretch>
                <a:fillRect/>
              </a:stretch>
            </p:blipFill>
            <p:spPr>
              <a:xfrm>
                <a:off x="1041570" y="5217180"/>
                <a:ext cx="2508120" cy="291240"/>
              </a:xfrm>
              <a:prstGeom prst="rect">
                <a:avLst/>
              </a:prstGeom>
            </p:spPr>
          </p:pic>
        </mc:Fallback>
      </mc:AlternateContent>
      <p:pic>
        <p:nvPicPr>
          <p:cNvPr id="30" name="图片 29">
            <a:extLst>
              <a:ext uri="{FF2B5EF4-FFF2-40B4-BE49-F238E27FC236}">
                <a16:creationId xmlns:a16="http://schemas.microsoft.com/office/drawing/2014/main" id="{7211CBDA-20E1-CAF3-B8F9-D1B690D19CF4}"/>
              </a:ext>
            </a:extLst>
          </p:cNvPr>
          <p:cNvPicPr>
            <a:picLocks noChangeAspect="1"/>
          </p:cNvPicPr>
          <p:nvPr/>
        </p:nvPicPr>
        <p:blipFill>
          <a:blip r:embed="rId25"/>
          <a:stretch>
            <a:fillRect/>
          </a:stretch>
        </p:blipFill>
        <p:spPr>
          <a:xfrm>
            <a:off x="3665070" y="5441404"/>
            <a:ext cx="8413288" cy="601642"/>
          </a:xfrm>
          <a:prstGeom prst="rect">
            <a:avLst/>
          </a:prstGeom>
          <a:ln w="57150">
            <a:solidFill>
              <a:srgbClr val="92D050"/>
            </a:solidFill>
          </a:ln>
        </p:spPr>
      </p:pic>
    </p:spTree>
    <p:extLst>
      <p:ext uri="{BB962C8B-B14F-4D97-AF65-F5344CB8AC3E}">
        <p14:creationId xmlns:p14="http://schemas.microsoft.com/office/powerpoint/2010/main" val="873978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E2CAD7-2106-E82F-D926-5D1EDEEF4743}"/>
              </a:ext>
            </a:extLst>
          </p:cNvPr>
          <p:cNvPicPr>
            <a:picLocks noChangeAspect="1"/>
          </p:cNvPicPr>
          <p:nvPr/>
        </p:nvPicPr>
        <p:blipFill>
          <a:blip r:embed="rId3"/>
          <a:stretch>
            <a:fillRect/>
          </a:stretch>
        </p:blipFill>
        <p:spPr>
          <a:xfrm>
            <a:off x="2288439" y="467845"/>
            <a:ext cx="7615122" cy="5589682"/>
          </a:xfrm>
          <a:prstGeom prst="rect">
            <a:avLst/>
          </a:prstGeom>
        </p:spPr>
      </p:pic>
    </p:spTree>
    <p:extLst>
      <p:ext uri="{BB962C8B-B14F-4D97-AF65-F5344CB8AC3E}">
        <p14:creationId xmlns:p14="http://schemas.microsoft.com/office/powerpoint/2010/main" val="3399620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40</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3.2.3 </a:t>
            </a:r>
            <a:r>
              <a:rPr lang="en-US" altLang="zh-TW" sz="4000" dirty="0" err="1">
                <a:solidFill>
                  <a:schemeClr val="bg1"/>
                </a:solidFill>
                <a:latin typeface="Arial Black" panose="020B0A04020102020204" pitchFamily="34" charset="0"/>
              </a:rPr>
              <a:t>Transductive</a:t>
            </a:r>
            <a:r>
              <a:rPr lang="en-US" altLang="zh-TW" sz="4000" dirty="0">
                <a:solidFill>
                  <a:schemeClr val="bg1"/>
                </a:solidFill>
                <a:latin typeface="Arial Black" panose="020B0A04020102020204" pitchFamily="34" charset="0"/>
              </a:rPr>
              <a:t> Inference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8" name="文本框 7">
            <a:extLst>
              <a:ext uri="{FF2B5EF4-FFF2-40B4-BE49-F238E27FC236}">
                <a16:creationId xmlns:a16="http://schemas.microsoft.com/office/drawing/2014/main" id="{18FF1E81-F468-2ED4-B475-70306D8EDD93}"/>
              </a:ext>
            </a:extLst>
          </p:cNvPr>
          <p:cNvSpPr txBox="1"/>
          <p:nvPr/>
        </p:nvSpPr>
        <p:spPr>
          <a:xfrm>
            <a:off x="473294" y="1552200"/>
            <a:ext cx="10266042" cy="1477328"/>
          </a:xfrm>
          <a:prstGeom prst="rect">
            <a:avLst/>
          </a:prstGeom>
          <a:noFill/>
        </p:spPr>
        <p:txBody>
          <a:bodyPr wrap="square">
            <a:spAutoFit/>
          </a:bodyPr>
          <a:lstStyle/>
          <a:p>
            <a:r>
              <a:rPr lang="en-US" altLang="zh-TW" dirty="0">
                <a:solidFill>
                  <a:schemeClr val="bg1"/>
                </a:solidFill>
              </a:rPr>
              <a:t>similarity relations between each unlabeled query point and the labeled multi-prototypes, we also consider the similarity relations between pairs of unlabeled query points to exploit the </a:t>
            </a:r>
            <a:r>
              <a:rPr lang="en-US" altLang="zh-TW" u="sng" dirty="0">
                <a:solidFill>
                  <a:schemeClr val="bg1"/>
                </a:solidFill>
              </a:rPr>
              <a:t>“</a:t>
            </a:r>
            <a:r>
              <a:rPr lang="en-US" altLang="zh-TW" u="sng" dirty="0">
                <a:solidFill>
                  <a:srgbClr val="FF0000"/>
                </a:solidFill>
                <a:highlight>
                  <a:srgbClr val="FFFF00"/>
                </a:highlight>
              </a:rPr>
              <a:t>smoothness” constraints</a:t>
            </a:r>
            <a:r>
              <a:rPr lang="en-US" altLang="zh-TW" dirty="0">
                <a:solidFill>
                  <a:srgbClr val="FF0000"/>
                </a:solidFill>
                <a:highlight>
                  <a:srgbClr val="FFFF00"/>
                </a:highlight>
              </a:rPr>
              <a:t> </a:t>
            </a:r>
            <a:r>
              <a:rPr lang="en-US" altLang="zh-TW" u="sng" dirty="0">
                <a:solidFill>
                  <a:srgbClr val="FF0000"/>
                </a:solidFill>
                <a:highlight>
                  <a:srgbClr val="FFFF00"/>
                </a:highlight>
              </a:rPr>
              <a:t>among neighboring query</a:t>
            </a:r>
            <a:r>
              <a:rPr lang="en-US" altLang="zh-TW" dirty="0">
                <a:solidFill>
                  <a:schemeClr val="bg1"/>
                </a:solidFill>
                <a:highlight>
                  <a:srgbClr val="FFFF00"/>
                </a:highlight>
              </a:rPr>
              <a:t> </a:t>
            </a:r>
            <a:r>
              <a:rPr lang="en-US" altLang="zh-TW" dirty="0">
                <a:solidFill>
                  <a:srgbClr val="FF0000"/>
                </a:solidFill>
                <a:highlight>
                  <a:srgbClr val="FFFF00"/>
                </a:highlight>
              </a:rPr>
              <a:t>points</a:t>
            </a:r>
            <a:r>
              <a:rPr lang="en-US" altLang="zh-TW" dirty="0">
                <a:solidFill>
                  <a:schemeClr val="bg1"/>
                </a:solidFill>
              </a:rPr>
              <a:t> in our few-shot point cloud semantic segmentation task.</a:t>
            </a:r>
          </a:p>
          <a:p>
            <a:endParaRPr lang="en-US" altLang="zh-TW" dirty="0">
              <a:solidFill>
                <a:srgbClr val="FF0000"/>
              </a:solidFill>
            </a:endParaRPr>
          </a:p>
          <a:p>
            <a:endParaRPr lang="zh-TW" altLang="en-US" dirty="0">
              <a:solidFill>
                <a:schemeClr val="bg1"/>
              </a:solidFill>
            </a:endParaRPr>
          </a:p>
        </p:txBody>
      </p:sp>
      <p:sp>
        <p:nvSpPr>
          <p:cNvPr id="7" name="矩形 6">
            <a:extLst>
              <a:ext uri="{FF2B5EF4-FFF2-40B4-BE49-F238E27FC236}">
                <a16:creationId xmlns:a16="http://schemas.microsoft.com/office/drawing/2014/main" id="{7E55BE04-8553-A677-88EC-181B18301BFC}"/>
              </a:ext>
            </a:extLst>
          </p:cNvPr>
          <p:cNvSpPr/>
          <p:nvPr/>
        </p:nvSpPr>
        <p:spPr>
          <a:xfrm>
            <a:off x="7043561" y="2469280"/>
            <a:ext cx="3262432" cy="400110"/>
          </a:xfrm>
          <a:prstGeom prst="rect">
            <a:avLst/>
          </a:prstGeom>
          <a:noFill/>
        </p:spPr>
        <p:txBody>
          <a:bodyPr wrap="none" lIns="91440" tIns="45720" rIns="91440" bIns="45720">
            <a:spAutoFit/>
          </a:bodyPr>
          <a:lstStyle/>
          <a:p>
            <a:pPr algn="ctr"/>
            <a:r>
              <a:rPr lang="zh-TW" altLang="en-US" sz="2000" b="0" cap="none" spc="0" dirty="0">
                <a:ln w="0"/>
                <a:solidFill>
                  <a:srgbClr val="FF0000"/>
                </a:solidFill>
                <a:effectLst>
                  <a:outerShdw blurRad="38100" dist="19050" dir="2700000" algn="tl" rotWithShape="0">
                    <a:schemeClr val="dk1">
                      <a:alpha val="40000"/>
                    </a:schemeClr>
                  </a:outerShdw>
                </a:effectLst>
                <a:highlight>
                  <a:srgbClr val="FFFF00"/>
                </a:highlight>
              </a:rPr>
              <a:t>鄰近點極高可能具相同標籤</a:t>
            </a:r>
            <a:endParaRPr lang="zh-CN" altLang="en-US" sz="20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pic>
        <p:nvPicPr>
          <p:cNvPr id="5" name="图片 4">
            <a:extLst>
              <a:ext uri="{FF2B5EF4-FFF2-40B4-BE49-F238E27FC236}">
                <a16:creationId xmlns:a16="http://schemas.microsoft.com/office/drawing/2014/main" id="{F7BF1C3B-BE24-3723-AAAE-73F018453A0D}"/>
              </a:ext>
            </a:extLst>
          </p:cNvPr>
          <p:cNvPicPr>
            <a:picLocks noChangeAspect="1"/>
          </p:cNvPicPr>
          <p:nvPr/>
        </p:nvPicPr>
        <p:blipFill rotWithShape="1">
          <a:blip r:embed="rId4"/>
          <a:srcRect b="43619"/>
          <a:stretch/>
        </p:blipFill>
        <p:spPr>
          <a:xfrm>
            <a:off x="666729" y="2895135"/>
            <a:ext cx="8877785" cy="3655491"/>
          </a:xfrm>
          <a:prstGeom prst="rect">
            <a:avLst/>
          </a:prstGeom>
        </p:spPr>
      </p:pic>
    </p:spTree>
    <p:extLst>
      <p:ext uri="{BB962C8B-B14F-4D97-AF65-F5344CB8AC3E}">
        <p14:creationId xmlns:p14="http://schemas.microsoft.com/office/powerpoint/2010/main" val="2470879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41</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3.2.3 </a:t>
            </a:r>
            <a:r>
              <a:rPr lang="en-US" altLang="zh-TW" sz="4000" dirty="0" err="1">
                <a:solidFill>
                  <a:schemeClr val="bg1"/>
                </a:solidFill>
                <a:latin typeface="Arial Black" panose="020B0A04020102020204" pitchFamily="34" charset="0"/>
              </a:rPr>
              <a:t>Transductive</a:t>
            </a:r>
            <a:r>
              <a:rPr lang="en-US" altLang="zh-TW" sz="4000" dirty="0">
                <a:solidFill>
                  <a:schemeClr val="bg1"/>
                </a:solidFill>
                <a:latin typeface="Arial Black" panose="020B0A04020102020204" pitchFamily="34" charset="0"/>
              </a:rPr>
              <a:t> Inference </a:t>
            </a:r>
            <a:r>
              <a:rPr lang="zh-TW" altLang="en-US" sz="4000" dirty="0">
                <a:solidFill>
                  <a:schemeClr val="bg1"/>
                </a:solidFill>
                <a:latin typeface="Arial Black" panose="020B0A04020102020204" pitchFamily="34" charset="0"/>
              </a:rPr>
              <a:t> </a:t>
            </a:r>
            <a:r>
              <a:rPr lang="en-US" altLang="zh-TW" sz="4000" dirty="0">
                <a:solidFill>
                  <a:schemeClr val="bg1"/>
                </a:solidFill>
                <a:latin typeface="Arial Black" panose="020B0A04020102020204" pitchFamily="34" charset="0"/>
              </a:rPr>
              <a:t>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5" name="图片 4">
            <a:extLst>
              <a:ext uri="{FF2B5EF4-FFF2-40B4-BE49-F238E27FC236}">
                <a16:creationId xmlns:a16="http://schemas.microsoft.com/office/drawing/2014/main" id="{F7BF1C3B-BE24-3723-AAAE-73F018453A0D}"/>
              </a:ext>
            </a:extLst>
          </p:cNvPr>
          <p:cNvPicPr>
            <a:picLocks noChangeAspect="1"/>
          </p:cNvPicPr>
          <p:nvPr/>
        </p:nvPicPr>
        <p:blipFill rotWithShape="1">
          <a:blip r:embed="rId4"/>
          <a:srcRect t="58491"/>
          <a:stretch/>
        </p:blipFill>
        <p:spPr>
          <a:xfrm>
            <a:off x="361909" y="2147667"/>
            <a:ext cx="10274702" cy="3114675"/>
          </a:xfrm>
          <a:prstGeom prst="rect">
            <a:avLst/>
          </a:prstGeom>
        </p:spPr>
      </p:pic>
    </p:spTree>
    <p:extLst>
      <p:ext uri="{BB962C8B-B14F-4D97-AF65-F5344CB8AC3E}">
        <p14:creationId xmlns:p14="http://schemas.microsoft.com/office/powerpoint/2010/main" val="3916932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42</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3.2.4 Loss Function</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7" name="图片 6">
            <a:extLst>
              <a:ext uri="{FF2B5EF4-FFF2-40B4-BE49-F238E27FC236}">
                <a16:creationId xmlns:a16="http://schemas.microsoft.com/office/drawing/2014/main" id="{805C2C76-86C2-49CE-C1F9-0865356AEADC}"/>
              </a:ext>
            </a:extLst>
          </p:cNvPr>
          <p:cNvPicPr>
            <a:picLocks noChangeAspect="1"/>
          </p:cNvPicPr>
          <p:nvPr/>
        </p:nvPicPr>
        <p:blipFill>
          <a:blip r:embed="rId4"/>
          <a:stretch>
            <a:fillRect/>
          </a:stretch>
        </p:blipFill>
        <p:spPr>
          <a:xfrm>
            <a:off x="581025" y="1526321"/>
            <a:ext cx="9272706" cy="4636354"/>
          </a:xfrm>
          <a:prstGeom prst="rect">
            <a:avLst/>
          </a:prstGeom>
        </p:spPr>
      </p:pic>
    </p:spTree>
    <p:extLst>
      <p:ext uri="{BB962C8B-B14F-4D97-AF65-F5344CB8AC3E}">
        <p14:creationId xmlns:p14="http://schemas.microsoft.com/office/powerpoint/2010/main" val="2632802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43</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4.3. Baselines</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文本框 4">
            <a:extLst>
              <a:ext uri="{FF2B5EF4-FFF2-40B4-BE49-F238E27FC236}">
                <a16:creationId xmlns:a16="http://schemas.microsoft.com/office/drawing/2014/main" id="{10841D1B-98F9-361D-B797-2684C3A2E8DB}"/>
              </a:ext>
            </a:extLst>
          </p:cNvPr>
          <p:cNvSpPr txBox="1"/>
          <p:nvPr/>
        </p:nvSpPr>
        <p:spPr>
          <a:xfrm>
            <a:off x="460523" y="1335816"/>
            <a:ext cx="10480456" cy="5262979"/>
          </a:xfrm>
          <a:prstGeom prst="rect">
            <a:avLst/>
          </a:prstGeom>
          <a:noFill/>
        </p:spPr>
        <p:txBody>
          <a:bodyPr wrap="square">
            <a:spAutoFit/>
          </a:bodyPr>
          <a:lstStyle/>
          <a:p>
            <a:r>
              <a:rPr lang="zh-TW" altLang="en-US" sz="2400" dirty="0">
                <a:solidFill>
                  <a:schemeClr val="bg1"/>
                </a:solidFill>
              </a:rPr>
              <a:t>本文設置了四個baseline作為對比</a:t>
            </a:r>
            <a:endParaRPr lang="en-US" altLang="zh-TW" sz="2400" dirty="0">
              <a:solidFill>
                <a:schemeClr val="bg1"/>
              </a:solidFill>
            </a:endParaRPr>
          </a:p>
          <a:p>
            <a:r>
              <a:rPr lang="zh-TW" altLang="en-US" sz="2400" b="1" dirty="0">
                <a:solidFill>
                  <a:schemeClr val="bg1"/>
                </a:solidFill>
              </a:rPr>
              <a:t>Fine-tune（FT）：</a:t>
            </a:r>
            <a:endParaRPr lang="en-US" altLang="zh-TW" sz="2400" b="1" dirty="0">
              <a:solidFill>
                <a:schemeClr val="bg1"/>
              </a:solidFill>
            </a:endParaRPr>
          </a:p>
          <a:p>
            <a:r>
              <a:rPr lang="zh-TW" altLang="en-US" sz="2400" dirty="0">
                <a:solidFill>
                  <a:schemeClr val="bg1"/>
                </a:solidFill>
              </a:rPr>
              <a:t>把預訓練的分割網絡作為baseline的骨幹。從support set中採樣進行fine-tune，然後再query set上測試。為避免過擬合，只fine-tune最後三個MLP層。</a:t>
            </a:r>
            <a:endParaRPr lang="en-US" altLang="zh-TW" sz="2400" dirty="0">
              <a:solidFill>
                <a:schemeClr val="bg1"/>
              </a:solidFill>
            </a:endParaRPr>
          </a:p>
          <a:p>
            <a:endParaRPr lang="en-US" altLang="zh-TW" sz="2400" dirty="0">
              <a:solidFill>
                <a:schemeClr val="bg1"/>
              </a:solidFill>
            </a:endParaRPr>
          </a:p>
          <a:p>
            <a:r>
              <a:rPr lang="zh-TW" altLang="en-US" sz="2400" b="1" dirty="0">
                <a:solidFill>
                  <a:schemeClr val="bg1"/>
                </a:solidFill>
              </a:rPr>
              <a:t>原型網絡（ProtoNet）：</a:t>
            </a:r>
            <a:endParaRPr lang="en-US" altLang="zh-TW" sz="2400" b="1" dirty="0">
              <a:solidFill>
                <a:schemeClr val="bg1"/>
              </a:solidFill>
            </a:endParaRPr>
          </a:p>
          <a:p>
            <a:r>
              <a:rPr lang="zh-TW" altLang="en-US" sz="2400" dirty="0">
                <a:solidFill>
                  <a:schemeClr val="bg1"/>
                </a:solidFill>
              </a:rPr>
              <a:t>整體與本文使用的embedding network相同，區別在於SAN被替換成一個線性映射，且每個類別只有</a:t>
            </a:r>
            <a:r>
              <a:rPr lang="zh-TW" altLang="en-US" sz="2400" u="sng" dirty="0">
                <a:solidFill>
                  <a:schemeClr val="bg1"/>
                </a:solidFill>
              </a:rPr>
              <a:t>一個</a:t>
            </a:r>
            <a:r>
              <a:rPr lang="zh-TW" altLang="en-US" sz="2400" dirty="0">
                <a:solidFill>
                  <a:schemeClr val="bg1"/>
                </a:solidFill>
              </a:rPr>
              <a:t>原型。</a:t>
            </a:r>
            <a:endParaRPr lang="en-US" altLang="zh-TW" sz="2400" dirty="0">
              <a:solidFill>
                <a:schemeClr val="bg1"/>
              </a:solidFill>
            </a:endParaRPr>
          </a:p>
          <a:p>
            <a:endParaRPr lang="en-US" altLang="zh-TW" sz="2400" b="1" dirty="0">
              <a:solidFill>
                <a:schemeClr val="bg1"/>
              </a:solidFill>
            </a:endParaRPr>
          </a:p>
          <a:p>
            <a:r>
              <a:rPr lang="zh-TW" altLang="en-US" sz="2400" b="1" dirty="0">
                <a:solidFill>
                  <a:schemeClr val="bg1"/>
                </a:solidFill>
              </a:rPr>
              <a:t>添加attention的原型網絡（AttProtoNet）： </a:t>
            </a:r>
            <a:endParaRPr lang="en-US" altLang="zh-TW" sz="2400" b="1" dirty="0">
              <a:solidFill>
                <a:schemeClr val="bg1"/>
              </a:solidFill>
            </a:endParaRPr>
          </a:p>
          <a:p>
            <a:r>
              <a:rPr lang="zh-TW" altLang="en-US" sz="2400" dirty="0">
                <a:solidFill>
                  <a:schemeClr val="bg1"/>
                </a:solidFill>
              </a:rPr>
              <a:t>本文使用的</a:t>
            </a:r>
            <a:r>
              <a:rPr lang="en-US" altLang="zh-TW" sz="2400" dirty="0">
                <a:solidFill>
                  <a:schemeClr val="bg1"/>
                </a:solidFill>
              </a:rPr>
              <a:t>embedding network</a:t>
            </a:r>
            <a:r>
              <a:rPr lang="zh-TW" altLang="en-US" sz="2400" dirty="0">
                <a:solidFill>
                  <a:schemeClr val="bg1"/>
                </a:solidFill>
              </a:rPr>
              <a:t>相同加入 </a:t>
            </a:r>
            <a:r>
              <a:rPr lang="en-US" altLang="zh-TW" sz="2400" dirty="0">
                <a:solidFill>
                  <a:schemeClr val="bg1"/>
                </a:solidFill>
              </a:rPr>
              <a:t>self-attention mechanism</a:t>
            </a:r>
            <a:r>
              <a:rPr lang="zh-TW" altLang="en-US" sz="2400" dirty="0">
                <a:solidFill>
                  <a:schemeClr val="bg1"/>
                </a:solidFill>
              </a:rPr>
              <a:t>。</a:t>
            </a:r>
            <a:endParaRPr lang="en-US" altLang="zh-TW" sz="2400" dirty="0">
              <a:solidFill>
                <a:schemeClr val="bg1"/>
              </a:solidFill>
            </a:endParaRPr>
          </a:p>
          <a:p>
            <a:endParaRPr lang="en-US" altLang="zh-TW" sz="2400" dirty="0">
              <a:solidFill>
                <a:schemeClr val="bg1"/>
              </a:solidFill>
            </a:endParaRPr>
          </a:p>
          <a:p>
            <a:r>
              <a:rPr lang="zh-TW" altLang="en-US" sz="2400" b="1" dirty="0">
                <a:solidFill>
                  <a:schemeClr val="bg1"/>
                </a:solidFill>
              </a:rPr>
              <a:t>多原型轉導推斷（MPTI）： </a:t>
            </a:r>
            <a:endParaRPr lang="en-US" altLang="zh-TW" sz="2400" b="1" dirty="0">
              <a:solidFill>
                <a:schemeClr val="bg1"/>
              </a:solidFill>
            </a:endParaRPr>
          </a:p>
          <a:p>
            <a:r>
              <a:rPr lang="zh-TW" altLang="en-US" sz="2400" dirty="0">
                <a:solidFill>
                  <a:schemeClr val="bg1"/>
                </a:solidFill>
              </a:rPr>
              <a:t>整體與本文使用的network相同，區別在於SAN被替換成一個線性映射。</a:t>
            </a:r>
          </a:p>
        </p:txBody>
      </p:sp>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BFB27CD9-8CC9-FDDD-2A6A-6A26E29EFC60}"/>
                  </a:ext>
                </a:extLst>
              </p14:cNvPr>
              <p14:cNvContentPartPr/>
              <p14:nvPr/>
            </p14:nvContentPartPr>
            <p14:xfrm>
              <a:off x="9324765" y="2133090"/>
              <a:ext cx="360" cy="360"/>
            </p14:xfrm>
          </p:contentPart>
        </mc:Choice>
        <mc:Fallback xmlns="">
          <p:pic>
            <p:nvPicPr>
              <p:cNvPr id="7" name="墨迹 6">
                <a:extLst>
                  <a:ext uri="{FF2B5EF4-FFF2-40B4-BE49-F238E27FC236}">
                    <a16:creationId xmlns:a16="http://schemas.microsoft.com/office/drawing/2014/main" id="{BFB27CD9-8CC9-FDDD-2A6A-6A26E29EFC60}"/>
                  </a:ext>
                </a:extLst>
              </p:cNvPr>
              <p:cNvPicPr/>
              <p:nvPr/>
            </p:nvPicPr>
            <p:blipFill>
              <a:blip r:embed="rId5"/>
              <a:stretch>
                <a:fillRect/>
              </a:stretch>
            </p:blipFill>
            <p:spPr>
              <a:xfrm>
                <a:off x="9271125" y="2025450"/>
                <a:ext cx="108000" cy="216000"/>
              </a:xfrm>
              <a:prstGeom prst="rect">
                <a:avLst/>
              </a:prstGeom>
            </p:spPr>
          </p:pic>
        </mc:Fallback>
      </mc:AlternateContent>
    </p:spTree>
    <p:extLst>
      <p:ext uri="{BB962C8B-B14F-4D97-AF65-F5344CB8AC3E}">
        <p14:creationId xmlns:p14="http://schemas.microsoft.com/office/powerpoint/2010/main" val="759923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44</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4.4. Results and Analyses</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8" name="文本框 7">
            <a:extLst>
              <a:ext uri="{FF2B5EF4-FFF2-40B4-BE49-F238E27FC236}">
                <a16:creationId xmlns:a16="http://schemas.microsoft.com/office/drawing/2014/main" id="{51F0CA7E-8803-D388-1EB8-55AB3F2C609B}"/>
              </a:ext>
            </a:extLst>
          </p:cNvPr>
          <p:cNvSpPr txBox="1"/>
          <p:nvPr/>
        </p:nvSpPr>
        <p:spPr>
          <a:xfrm>
            <a:off x="154798" y="1246436"/>
            <a:ext cx="3400425" cy="3046988"/>
          </a:xfrm>
          <a:prstGeom prst="rect">
            <a:avLst/>
          </a:prstGeom>
          <a:noFill/>
        </p:spPr>
        <p:txBody>
          <a:bodyPr wrap="square">
            <a:spAutoFit/>
          </a:bodyPr>
          <a:lstStyle/>
          <a:p>
            <a:r>
              <a:rPr lang="en-US" altLang="zh-TW" sz="2400" dirty="0">
                <a:solidFill>
                  <a:schemeClr val="bg1"/>
                </a:solidFill>
              </a:rPr>
              <a:t>Database</a:t>
            </a:r>
            <a:r>
              <a:rPr lang="zh-TW" altLang="en-US" sz="2400" dirty="0">
                <a:solidFill>
                  <a:schemeClr val="bg1"/>
                </a:solidFill>
              </a:rPr>
              <a:t>：</a:t>
            </a:r>
            <a:endParaRPr lang="en-US" altLang="zh-TW" sz="2400" dirty="0">
              <a:solidFill>
                <a:schemeClr val="bg1"/>
              </a:solidFill>
            </a:endParaRPr>
          </a:p>
          <a:p>
            <a:r>
              <a:rPr lang="en-US" altLang="zh-TW" sz="2400" dirty="0">
                <a:solidFill>
                  <a:schemeClr val="bg1"/>
                </a:solidFill>
              </a:rPr>
              <a:t>S3DIS and </a:t>
            </a:r>
            <a:r>
              <a:rPr lang="en-US" altLang="zh-TW" sz="2400" dirty="0" err="1">
                <a:solidFill>
                  <a:schemeClr val="bg1"/>
                </a:solidFill>
              </a:rPr>
              <a:t>ScanNet</a:t>
            </a:r>
            <a:endParaRPr lang="en-US" altLang="zh-TW" sz="2400" dirty="0">
              <a:solidFill>
                <a:schemeClr val="bg1"/>
              </a:solidFill>
            </a:endParaRPr>
          </a:p>
          <a:p>
            <a:endParaRPr lang="en-US" altLang="zh-TW" sz="2400" dirty="0">
              <a:solidFill>
                <a:schemeClr val="bg1"/>
              </a:solidFill>
            </a:endParaRPr>
          </a:p>
          <a:p>
            <a:r>
              <a:rPr lang="en-US" altLang="zh-TW" sz="2400" dirty="0">
                <a:solidFill>
                  <a:schemeClr val="bg1"/>
                </a:solidFill>
              </a:rPr>
              <a:t>using more labeled samples, i.e. </a:t>
            </a:r>
            <a:r>
              <a:rPr lang="en-US" altLang="zh-TW" sz="2400" b="1" u="sng" dirty="0">
                <a:solidFill>
                  <a:schemeClr val="bg1"/>
                </a:solidFill>
              </a:rPr>
              <a:t>larger K-shot</a:t>
            </a:r>
            <a:r>
              <a:rPr lang="en-US" altLang="zh-TW" sz="2400" dirty="0">
                <a:solidFill>
                  <a:schemeClr val="bg1"/>
                </a:solidFill>
              </a:rPr>
              <a:t> leads to significant </a:t>
            </a:r>
            <a:r>
              <a:rPr lang="en-US" altLang="zh-TW" sz="2400" b="1" u="sng" dirty="0">
                <a:solidFill>
                  <a:schemeClr val="bg1"/>
                </a:solidFill>
              </a:rPr>
              <a:t>improvements for all the methods.</a:t>
            </a:r>
            <a:endParaRPr lang="zh-TW" altLang="en-US" sz="2400" b="1" u="sng" dirty="0">
              <a:solidFill>
                <a:schemeClr val="bg1"/>
              </a:solidFill>
            </a:endParaRPr>
          </a:p>
        </p:txBody>
      </p:sp>
      <p:pic>
        <p:nvPicPr>
          <p:cNvPr id="10" name="图片 9">
            <a:extLst>
              <a:ext uri="{FF2B5EF4-FFF2-40B4-BE49-F238E27FC236}">
                <a16:creationId xmlns:a16="http://schemas.microsoft.com/office/drawing/2014/main" id="{FC6C80FF-B53D-1ED9-51D1-D644905BA3CC}"/>
              </a:ext>
            </a:extLst>
          </p:cNvPr>
          <p:cNvPicPr>
            <a:picLocks noChangeAspect="1"/>
          </p:cNvPicPr>
          <p:nvPr/>
        </p:nvPicPr>
        <p:blipFill rotWithShape="1">
          <a:blip r:embed="rId4"/>
          <a:srcRect l="4492"/>
          <a:stretch/>
        </p:blipFill>
        <p:spPr>
          <a:xfrm>
            <a:off x="3581400" y="1376802"/>
            <a:ext cx="8101032" cy="534835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墨迹 10">
                <a:extLst>
                  <a:ext uri="{FF2B5EF4-FFF2-40B4-BE49-F238E27FC236}">
                    <a16:creationId xmlns:a16="http://schemas.microsoft.com/office/drawing/2014/main" id="{6EEFF061-BFAC-1382-4831-1FCF41702A25}"/>
                  </a:ext>
                </a:extLst>
              </p14:cNvPr>
              <p14:cNvContentPartPr/>
              <p14:nvPr/>
            </p14:nvContentPartPr>
            <p14:xfrm>
              <a:off x="5238765" y="3924330"/>
              <a:ext cx="418680" cy="48240"/>
            </p14:xfrm>
          </p:contentPart>
        </mc:Choice>
        <mc:Fallback xmlns="">
          <p:pic>
            <p:nvPicPr>
              <p:cNvPr id="11" name="墨迹 10">
                <a:extLst>
                  <a:ext uri="{FF2B5EF4-FFF2-40B4-BE49-F238E27FC236}">
                    <a16:creationId xmlns:a16="http://schemas.microsoft.com/office/drawing/2014/main" id="{6EEFF061-BFAC-1382-4831-1FCF41702A25}"/>
                  </a:ext>
                </a:extLst>
              </p:cNvPr>
              <p:cNvPicPr/>
              <p:nvPr/>
            </p:nvPicPr>
            <p:blipFill>
              <a:blip r:embed="rId6"/>
              <a:stretch>
                <a:fillRect/>
              </a:stretch>
            </p:blipFill>
            <p:spPr>
              <a:xfrm>
                <a:off x="5185125" y="3816690"/>
                <a:ext cx="526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5BE40ED2-8EBE-FED6-2E39-108364CC5B99}"/>
                  </a:ext>
                </a:extLst>
              </p14:cNvPr>
              <p14:cNvContentPartPr/>
              <p14:nvPr/>
            </p14:nvContentPartPr>
            <p14:xfrm>
              <a:off x="5181165" y="6400050"/>
              <a:ext cx="532080" cy="48600"/>
            </p14:xfrm>
          </p:contentPart>
        </mc:Choice>
        <mc:Fallback xmlns="">
          <p:pic>
            <p:nvPicPr>
              <p:cNvPr id="12" name="墨迹 11">
                <a:extLst>
                  <a:ext uri="{FF2B5EF4-FFF2-40B4-BE49-F238E27FC236}">
                    <a16:creationId xmlns:a16="http://schemas.microsoft.com/office/drawing/2014/main" id="{5BE40ED2-8EBE-FED6-2E39-108364CC5B99}"/>
                  </a:ext>
                </a:extLst>
              </p:cNvPr>
              <p:cNvPicPr/>
              <p:nvPr/>
            </p:nvPicPr>
            <p:blipFill>
              <a:blip r:embed="rId8"/>
              <a:stretch>
                <a:fillRect/>
              </a:stretch>
            </p:blipFill>
            <p:spPr>
              <a:xfrm>
                <a:off x="5127525" y="6292410"/>
                <a:ext cx="639720" cy="264240"/>
              </a:xfrm>
              <a:prstGeom prst="rect">
                <a:avLst/>
              </a:prstGeom>
            </p:spPr>
          </p:pic>
        </mc:Fallback>
      </mc:AlternateContent>
      <p:sp>
        <p:nvSpPr>
          <p:cNvPr id="13" name="矩形 12">
            <a:extLst>
              <a:ext uri="{FF2B5EF4-FFF2-40B4-BE49-F238E27FC236}">
                <a16:creationId xmlns:a16="http://schemas.microsoft.com/office/drawing/2014/main" id="{4B6E5440-4201-438F-ABC6-980BC4C2E354}"/>
              </a:ext>
            </a:extLst>
          </p:cNvPr>
          <p:cNvSpPr/>
          <p:nvPr/>
        </p:nvSpPr>
        <p:spPr>
          <a:xfrm>
            <a:off x="2553706" y="1928630"/>
            <a:ext cx="1282478" cy="584775"/>
          </a:xfrm>
          <a:prstGeom prst="rect">
            <a:avLst/>
          </a:prstGeom>
          <a:noFill/>
        </p:spPr>
        <p:txBody>
          <a:bodyPr wrap="square" lIns="91440" tIns="45720" rIns="91440" bIns="45720">
            <a:spAutoFit/>
          </a:bodyPr>
          <a:lstStyle/>
          <a:p>
            <a:pPr algn="ctr"/>
            <a:r>
              <a:rPr lang="en-US" altLang="zh-CN" sz="3200" b="0" cap="none" spc="0" dirty="0">
                <a:ln w="0"/>
                <a:solidFill>
                  <a:srgbClr val="FF0000"/>
                </a:solidFill>
                <a:effectLst>
                  <a:outerShdw blurRad="38100" dist="19050" dir="2700000" algn="tl" rotWithShape="0">
                    <a:schemeClr val="dk1">
                      <a:alpha val="40000"/>
                    </a:schemeClr>
                  </a:outerShdw>
                </a:effectLst>
                <a:highlight>
                  <a:srgbClr val="FFFF00"/>
                </a:highlight>
              </a:rPr>
              <a:t>+10%</a:t>
            </a:r>
            <a:endParaRPr lang="zh-CN" altLang="en-US" sz="32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4" name="箭头: 左弧形 13">
            <a:extLst>
              <a:ext uri="{FF2B5EF4-FFF2-40B4-BE49-F238E27FC236}">
                <a16:creationId xmlns:a16="http://schemas.microsoft.com/office/drawing/2014/main" id="{C7A079C6-A9B7-63E1-50AD-291D8DA0EDBB}"/>
              </a:ext>
            </a:extLst>
          </p:cNvPr>
          <p:cNvSpPr/>
          <p:nvPr/>
        </p:nvSpPr>
        <p:spPr>
          <a:xfrm>
            <a:off x="3394134" y="2537815"/>
            <a:ext cx="394425" cy="33473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p14="http://schemas.microsoft.com/office/powerpoint/2010/main">
        <mc:Choice Requires="p14">
          <p:contentPart p14:bwMode="auto" r:id="rId9">
            <p14:nvContentPartPr>
              <p14:cNvPr id="16" name="墨迹 15">
                <a:extLst>
                  <a:ext uri="{FF2B5EF4-FFF2-40B4-BE49-F238E27FC236}">
                    <a16:creationId xmlns:a16="http://schemas.microsoft.com/office/drawing/2014/main" id="{7FA34BCB-EF4B-48E5-8BDA-E33C7D6AA4B6}"/>
                  </a:ext>
                </a:extLst>
              </p14:cNvPr>
              <p14:cNvContentPartPr/>
              <p14:nvPr/>
            </p14:nvContentPartPr>
            <p14:xfrm>
              <a:off x="6943725" y="2761650"/>
              <a:ext cx="300600" cy="8280"/>
            </p14:xfrm>
          </p:contentPart>
        </mc:Choice>
        <mc:Fallback xmlns="">
          <p:pic>
            <p:nvPicPr>
              <p:cNvPr id="16" name="墨迹 15">
                <a:extLst>
                  <a:ext uri="{FF2B5EF4-FFF2-40B4-BE49-F238E27FC236}">
                    <a16:creationId xmlns:a16="http://schemas.microsoft.com/office/drawing/2014/main" id="{7FA34BCB-EF4B-48E5-8BDA-E33C7D6AA4B6}"/>
                  </a:ext>
                </a:extLst>
              </p:cNvPr>
              <p:cNvPicPr/>
              <p:nvPr/>
            </p:nvPicPr>
            <p:blipFill>
              <a:blip r:embed="rId10"/>
              <a:stretch>
                <a:fillRect/>
              </a:stretch>
            </p:blipFill>
            <p:spPr>
              <a:xfrm>
                <a:off x="6890085" y="2654010"/>
                <a:ext cx="408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2724AF32-E4BA-5BAE-9E25-7F2064AE42AB}"/>
                  </a:ext>
                </a:extLst>
              </p14:cNvPr>
              <p14:cNvContentPartPr/>
              <p14:nvPr/>
            </p14:nvContentPartPr>
            <p14:xfrm>
              <a:off x="6934365" y="3228930"/>
              <a:ext cx="331560" cy="360"/>
            </p14:xfrm>
          </p:contentPart>
        </mc:Choice>
        <mc:Fallback xmlns="">
          <p:pic>
            <p:nvPicPr>
              <p:cNvPr id="17" name="墨迹 16">
                <a:extLst>
                  <a:ext uri="{FF2B5EF4-FFF2-40B4-BE49-F238E27FC236}">
                    <a16:creationId xmlns:a16="http://schemas.microsoft.com/office/drawing/2014/main" id="{2724AF32-E4BA-5BAE-9E25-7F2064AE42AB}"/>
                  </a:ext>
                </a:extLst>
              </p:cNvPr>
              <p:cNvPicPr/>
              <p:nvPr/>
            </p:nvPicPr>
            <p:blipFill>
              <a:blip r:embed="rId12"/>
              <a:stretch>
                <a:fillRect/>
              </a:stretch>
            </p:blipFill>
            <p:spPr>
              <a:xfrm>
                <a:off x="6880725" y="3121290"/>
                <a:ext cx="43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0DC9AA17-1C18-4ADD-EFDD-45D81B913E40}"/>
                  </a:ext>
                </a:extLst>
              </p14:cNvPr>
              <p14:cNvContentPartPr/>
              <p14:nvPr/>
            </p14:nvContentPartPr>
            <p14:xfrm>
              <a:off x="7457805" y="2752290"/>
              <a:ext cx="315360" cy="360"/>
            </p14:xfrm>
          </p:contentPart>
        </mc:Choice>
        <mc:Fallback xmlns="">
          <p:pic>
            <p:nvPicPr>
              <p:cNvPr id="18" name="墨迹 17">
                <a:extLst>
                  <a:ext uri="{FF2B5EF4-FFF2-40B4-BE49-F238E27FC236}">
                    <a16:creationId xmlns:a16="http://schemas.microsoft.com/office/drawing/2014/main" id="{0DC9AA17-1C18-4ADD-EFDD-45D81B913E40}"/>
                  </a:ext>
                </a:extLst>
              </p:cNvPr>
              <p:cNvPicPr/>
              <p:nvPr/>
            </p:nvPicPr>
            <p:blipFill>
              <a:blip r:embed="rId14"/>
              <a:stretch>
                <a:fillRect/>
              </a:stretch>
            </p:blipFill>
            <p:spPr>
              <a:xfrm>
                <a:off x="7404165" y="2644650"/>
                <a:ext cx="423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墨迹 18">
                <a:extLst>
                  <a:ext uri="{FF2B5EF4-FFF2-40B4-BE49-F238E27FC236}">
                    <a16:creationId xmlns:a16="http://schemas.microsoft.com/office/drawing/2014/main" id="{BC550014-150F-19A9-CA09-CD4530E7AC20}"/>
                  </a:ext>
                </a:extLst>
              </p14:cNvPr>
              <p14:cNvContentPartPr/>
              <p14:nvPr/>
            </p14:nvContentPartPr>
            <p14:xfrm>
              <a:off x="7419645" y="3200130"/>
              <a:ext cx="320760" cy="360"/>
            </p14:xfrm>
          </p:contentPart>
        </mc:Choice>
        <mc:Fallback xmlns="">
          <p:pic>
            <p:nvPicPr>
              <p:cNvPr id="19" name="墨迹 18">
                <a:extLst>
                  <a:ext uri="{FF2B5EF4-FFF2-40B4-BE49-F238E27FC236}">
                    <a16:creationId xmlns:a16="http://schemas.microsoft.com/office/drawing/2014/main" id="{BC550014-150F-19A9-CA09-CD4530E7AC20}"/>
                  </a:ext>
                </a:extLst>
              </p:cNvPr>
              <p:cNvPicPr/>
              <p:nvPr/>
            </p:nvPicPr>
            <p:blipFill>
              <a:blip r:embed="rId16"/>
              <a:stretch>
                <a:fillRect/>
              </a:stretch>
            </p:blipFill>
            <p:spPr>
              <a:xfrm>
                <a:off x="7366005" y="3092490"/>
                <a:ext cx="428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墨迹 19">
                <a:extLst>
                  <a:ext uri="{FF2B5EF4-FFF2-40B4-BE49-F238E27FC236}">
                    <a16:creationId xmlns:a16="http://schemas.microsoft.com/office/drawing/2014/main" id="{DCDB1486-CF5A-2698-5230-C5C7B30F0E2A}"/>
                  </a:ext>
                </a:extLst>
              </p14:cNvPr>
              <p14:cNvContentPartPr/>
              <p14:nvPr/>
            </p14:nvContentPartPr>
            <p14:xfrm>
              <a:off x="10077165" y="2771730"/>
              <a:ext cx="294840" cy="360"/>
            </p14:xfrm>
          </p:contentPart>
        </mc:Choice>
        <mc:Fallback xmlns="">
          <p:pic>
            <p:nvPicPr>
              <p:cNvPr id="20" name="墨迹 19">
                <a:extLst>
                  <a:ext uri="{FF2B5EF4-FFF2-40B4-BE49-F238E27FC236}">
                    <a16:creationId xmlns:a16="http://schemas.microsoft.com/office/drawing/2014/main" id="{DCDB1486-CF5A-2698-5230-C5C7B30F0E2A}"/>
                  </a:ext>
                </a:extLst>
              </p:cNvPr>
              <p:cNvPicPr/>
              <p:nvPr/>
            </p:nvPicPr>
            <p:blipFill>
              <a:blip r:embed="rId18"/>
              <a:stretch>
                <a:fillRect/>
              </a:stretch>
            </p:blipFill>
            <p:spPr>
              <a:xfrm>
                <a:off x="10023525" y="2664090"/>
                <a:ext cx="402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墨迹 20">
                <a:extLst>
                  <a:ext uri="{FF2B5EF4-FFF2-40B4-BE49-F238E27FC236}">
                    <a16:creationId xmlns:a16="http://schemas.microsoft.com/office/drawing/2014/main" id="{A6D3F226-95CF-9A0C-126A-F88984E3CFA6}"/>
                  </a:ext>
                </a:extLst>
              </p14:cNvPr>
              <p14:cNvContentPartPr/>
              <p14:nvPr/>
            </p14:nvContentPartPr>
            <p14:xfrm>
              <a:off x="10058445" y="3180330"/>
              <a:ext cx="323280" cy="11160"/>
            </p14:xfrm>
          </p:contentPart>
        </mc:Choice>
        <mc:Fallback xmlns="">
          <p:pic>
            <p:nvPicPr>
              <p:cNvPr id="21" name="墨迹 20">
                <a:extLst>
                  <a:ext uri="{FF2B5EF4-FFF2-40B4-BE49-F238E27FC236}">
                    <a16:creationId xmlns:a16="http://schemas.microsoft.com/office/drawing/2014/main" id="{A6D3F226-95CF-9A0C-126A-F88984E3CFA6}"/>
                  </a:ext>
                </a:extLst>
              </p:cNvPr>
              <p:cNvPicPr/>
              <p:nvPr/>
            </p:nvPicPr>
            <p:blipFill>
              <a:blip r:embed="rId20"/>
              <a:stretch>
                <a:fillRect/>
              </a:stretch>
            </p:blipFill>
            <p:spPr>
              <a:xfrm>
                <a:off x="10004805" y="3072330"/>
                <a:ext cx="430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墨迹 21">
                <a:extLst>
                  <a:ext uri="{FF2B5EF4-FFF2-40B4-BE49-F238E27FC236}">
                    <a16:creationId xmlns:a16="http://schemas.microsoft.com/office/drawing/2014/main" id="{6F73D1B2-5D15-7677-E0A9-98E1733BF8BF}"/>
                  </a:ext>
                </a:extLst>
              </p14:cNvPr>
              <p14:cNvContentPartPr/>
              <p14:nvPr/>
            </p14:nvContentPartPr>
            <p14:xfrm>
              <a:off x="10581885" y="2742930"/>
              <a:ext cx="349560" cy="360"/>
            </p14:xfrm>
          </p:contentPart>
        </mc:Choice>
        <mc:Fallback xmlns="">
          <p:pic>
            <p:nvPicPr>
              <p:cNvPr id="22" name="墨迹 21">
                <a:extLst>
                  <a:ext uri="{FF2B5EF4-FFF2-40B4-BE49-F238E27FC236}">
                    <a16:creationId xmlns:a16="http://schemas.microsoft.com/office/drawing/2014/main" id="{6F73D1B2-5D15-7677-E0A9-98E1733BF8BF}"/>
                  </a:ext>
                </a:extLst>
              </p:cNvPr>
              <p:cNvPicPr/>
              <p:nvPr/>
            </p:nvPicPr>
            <p:blipFill>
              <a:blip r:embed="rId22"/>
              <a:stretch>
                <a:fillRect/>
              </a:stretch>
            </p:blipFill>
            <p:spPr>
              <a:xfrm>
                <a:off x="10528245" y="2635290"/>
                <a:ext cx="457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D6CFEC26-97FD-AFED-1F15-E421557FF763}"/>
                  </a:ext>
                </a:extLst>
              </p14:cNvPr>
              <p14:cNvContentPartPr/>
              <p14:nvPr/>
            </p14:nvContentPartPr>
            <p14:xfrm>
              <a:off x="10534365" y="3152250"/>
              <a:ext cx="350640" cy="19440"/>
            </p14:xfrm>
          </p:contentPart>
        </mc:Choice>
        <mc:Fallback xmlns="">
          <p:pic>
            <p:nvPicPr>
              <p:cNvPr id="23" name="墨迹 22">
                <a:extLst>
                  <a:ext uri="{FF2B5EF4-FFF2-40B4-BE49-F238E27FC236}">
                    <a16:creationId xmlns:a16="http://schemas.microsoft.com/office/drawing/2014/main" id="{D6CFEC26-97FD-AFED-1F15-E421557FF763}"/>
                  </a:ext>
                </a:extLst>
              </p:cNvPr>
              <p:cNvPicPr/>
              <p:nvPr/>
            </p:nvPicPr>
            <p:blipFill>
              <a:blip r:embed="rId24"/>
              <a:stretch>
                <a:fillRect/>
              </a:stretch>
            </p:blipFill>
            <p:spPr>
              <a:xfrm>
                <a:off x="10480725" y="3044610"/>
                <a:ext cx="458280" cy="235080"/>
              </a:xfrm>
              <a:prstGeom prst="rect">
                <a:avLst/>
              </a:prstGeom>
            </p:spPr>
          </p:pic>
        </mc:Fallback>
      </mc:AlternateContent>
      <p:sp>
        <p:nvSpPr>
          <p:cNvPr id="25" name="文本框 24">
            <a:extLst>
              <a:ext uri="{FF2B5EF4-FFF2-40B4-BE49-F238E27FC236}">
                <a16:creationId xmlns:a16="http://schemas.microsoft.com/office/drawing/2014/main" id="{7730D8C2-9742-EBC8-CB2C-47070D012B6D}"/>
              </a:ext>
            </a:extLst>
          </p:cNvPr>
          <p:cNvSpPr txBox="1"/>
          <p:nvPr/>
        </p:nvSpPr>
        <p:spPr>
          <a:xfrm>
            <a:off x="5791215" y="3559923"/>
            <a:ext cx="6229350" cy="369332"/>
          </a:xfrm>
          <a:prstGeom prst="rect">
            <a:avLst/>
          </a:prstGeom>
          <a:noFill/>
        </p:spPr>
        <p:txBody>
          <a:bodyPr wrap="square">
            <a:spAutoFit/>
          </a:bodyPr>
          <a:lstStyle/>
          <a:p>
            <a:r>
              <a:rPr lang="en-US" altLang="zh-TW" dirty="0">
                <a:solidFill>
                  <a:srgbClr val="FF0000"/>
                </a:solidFill>
              </a:rPr>
              <a:t>the embedding space is not learned well ,</a:t>
            </a:r>
            <a:r>
              <a:rPr lang="zh-TW" altLang="en-US" dirty="0">
                <a:solidFill>
                  <a:srgbClr val="FF0000"/>
                </a:solidFill>
              </a:rPr>
              <a:t> </a:t>
            </a:r>
            <a:r>
              <a:rPr lang="en-US" altLang="zh-TW" dirty="0">
                <a:solidFill>
                  <a:srgbClr val="FF0000"/>
                </a:solidFill>
              </a:rPr>
              <a:t>SAT</a:t>
            </a:r>
            <a:r>
              <a:rPr lang="zh-TW" altLang="en-US" dirty="0">
                <a:solidFill>
                  <a:srgbClr val="FF0000"/>
                </a:solidFill>
              </a:rPr>
              <a:t>的重要</a:t>
            </a:r>
          </a:p>
        </p:txBody>
      </p:sp>
      <p:pic>
        <p:nvPicPr>
          <p:cNvPr id="27" name="图片 26">
            <a:extLst>
              <a:ext uri="{FF2B5EF4-FFF2-40B4-BE49-F238E27FC236}">
                <a16:creationId xmlns:a16="http://schemas.microsoft.com/office/drawing/2014/main" id="{234BA1D4-5749-E699-C12B-46DE0CC5776B}"/>
              </a:ext>
            </a:extLst>
          </p:cNvPr>
          <p:cNvPicPr>
            <a:picLocks noChangeAspect="1"/>
          </p:cNvPicPr>
          <p:nvPr/>
        </p:nvPicPr>
        <p:blipFill>
          <a:blip r:embed="rId25"/>
          <a:stretch>
            <a:fillRect/>
          </a:stretch>
        </p:blipFill>
        <p:spPr>
          <a:xfrm>
            <a:off x="121446" y="4576849"/>
            <a:ext cx="3338508" cy="1839384"/>
          </a:xfrm>
          <a:prstGeom prst="rect">
            <a:avLst/>
          </a:prstGeom>
        </p:spPr>
      </p:pic>
    </p:spTree>
    <p:extLst>
      <p:ext uri="{BB962C8B-B14F-4D97-AF65-F5344CB8AC3E}">
        <p14:creationId xmlns:p14="http://schemas.microsoft.com/office/powerpoint/2010/main" val="228513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12772" y="0"/>
            <a:ext cx="12319071"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45</a:t>
            </a:fld>
            <a:endParaRPr lang="zh-TW" altLang="en-US" sz="3200" dirty="0">
              <a:solidFill>
                <a:schemeClr val="bg1"/>
              </a:solidFill>
            </a:endParaRPr>
          </a:p>
        </p:txBody>
      </p:sp>
      <p:grpSp>
        <p:nvGrpSpPr>
          <p:cNvPr id="16" name="组合 15">
            <a:extLst>
              <a:ext uri="{FF2B5EF4-FFF2-40B4-BE49-F238E27FC236}">
                <a16:creationId xmlns:a16="http://schemas.microsoft.com/office/drawing/2014/main" id="{17CC1FEA-9A3C-E971-6639-40D085D3B470}"/>
              </a:ext>
            </a:extLst>
          </p:cNvPr>
          <p:cNvGrpSpPr/>
          <p:nvPr/>
        </p:nvGrpSpPr>
        <p:grpSpPr>
          <a:xfrm>
            <a:off x="1333481" y="2343952"/>
            <a:ext cx="8867793" cy="3995639"/>
            <a:chOff x="1276331" y="1386220"/>
            <a:chExt cx="8867793" cy="3995639"/>
          </a:xfrm>
        </p:grpSpPr>
        <p:pic>
          <p:nvPicPr>
            <p:cNvPr id="5" name="图片 4">
              <a:extLst>
                <a:ext uri="{FF2B5EF4-FFF2-40B4-BE49-F238E27FC236}">
                  <a16:creationId xmlns:a16="http://schemas.microsoft.com/office/drawing/2014/main" id="{82868502-60AA-B443-CB15-FEF7CAFEFC4B}"/>
                </a:ext>
              </a:extLst>
            </p:cNvPr>
            <p:cNvPicPr>
              <a:picLocks noChangeAspect="1"/>
            </p:cNvPicPr>
            <p:nvPr/>
          </p:nvPicPr>
          <p:blipFill>
            <a:blip r:embed="rId4"/>
            <a:stretch>
              <a:fillRect/>
            </a:stretch>
          </p:blipFill>
          <p:spPr>
            <a:xfrm>
              <a:off x="1276331" y="1589936"/>
              <a:ext cx="8867793" cy="3791923"/>
            </a:xfrm>
            <a:prstGeom prst="rect">
              <a:avLst/>
            </a:prstGeom>
          </p:spPr>
        </p:pic>
        <p:sp>
          <p:nvSpPr>
            <p:cNvPr id="8" name="矩形 7">
              <a:extLst>
                <a:ext uri="{FF2B5EF4-FFF2-40B4-BE49-F238E27FC236}">
                  <a16:creationId xmlns:a16="http://schemas.microsoft.com/office/drawing/2014/main" id="{F7791AFA-B985-2CFA-B634-9F259415E96F}"/>
                </a:ext>
              </a:extLst>
            </p:cNvPr>
            <p:cNvSpPr/>
            <p:nvPr/>
          </p:nvSpPr>
          <p:spPr>
            <a:xfrm>
              <a:off x="3400425" y="1800225"/>
              <a:ext cx="3219450" cy="3486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10" name="文本框 9">
              <a:extLst>
                <a:ext uri="{FF2B5EF4-FFF2-40B4-BE49-F238E27FC236}">
                  <a16:creationId xmlns:a16="http://schemas.microsoft.com/office/drawing/2014/main" id="{418AB981-06EE-691D-D764-9E30BB5E3AE3}"/>
                </a:ext>
              </a:extLst>
            </p:cNvPr>
            <p:cNvSpPr txBox="1"/>
            <p:nvPr/>
          </p:nvSpPr>
          <p:spPr>
            <a:xfrm>
              <a:off x="1471603" y="1386220"/>
              <a:ext cx="1733550" cy="369332"/>
            </a:xfrm>
            <a:prstGeom prst="rect">
              <a:avLst/>
            </a:prstGeom>
            <a:noFill/>
          </p:spPr>
          <p:txBody>
            <a:bodyPr wrap="square">
              <a:spAutoFit/>
            </a:bodyPr>
            <a:lstStyle/>
            <a:p>
              <a:r>
                <a:rPr lang="zh-TW" altLang="en-US" b="0" i="0" dirty="0">
                  <a:solidFill>
                    <a:srgbClr val="FF0000"/>
                  </a:solidFill>
                  <a:effectLst/>
                  <a:highlight>
                    <a:srgbClr val="FFFF00"/>
                  </a:highlight>
                  <a:latin typeface="-apple-system"/>
                </a:rPr>
                <a:t>局部幾何特徵</a:t>
              </a:r>
              <a:endParaRPr lang="zh-TW" altLang="en-US" dirty="0">
                <a:solidFill>
                  <a:srgbClr val="FF0000"/>
                </a:solidFill>
                <a:highlight>
                  <a:srgbClr val="FFFF00"/>
                </a:highlight>
              </a:endParaRPr>
            </a:p>
          </p:txBody>
        </p:sp>
        <p:sp>
          <p:nvSpPr>
            <p:cNvPr id="12" name="文本框 11">
              <a:extLst>
                <a:ext uri="{FF2B5EF4-FFF2-40B4-BE49-F238E27FC236}">
                  <a16:creationId xmlns:a16="http://schemas.microsoft.com/office/drawing/2014/main" id="{0D759431-1A08-1823-E58D-F64F522EEB82}"/>
                </a:ext>
              </a:extLst>
            </p:cNvPr>
            <p:cNvSpPr txBox="1"/>
            <p:nvPr/>
          </p:nvSpPr>
          <p:spPr>
            <a:xfrm>
              <a:off x="3352799" y="1386959"/>
              <a:ext cx="1628775" cy="369332"/>
            </a:xfrm>
            <a:prstGeom prst="rect">
              <a:avLst/>
            </a:prstGeom>
            <a:noFill/>
          </p:spPr>
          <p:txBody>
            <a:bodyPr wrap="square">
              <a:spAutoFit/>
            </a:bodyPr>
            <a:lstStyle/>
            <a:p>
              <a:r>
                <a:rPr lang="zh-TW" altLang="en-US" b="0" i="0" dirty="0">
                  <a:solidFill>
                    <a:srgbClr val="FF0000"/>
                  </a:solidFill>
                  <a:effectLst/>
                  <a:highlight>
                    <a:srgbClr val="FFFF00"/>
                  </a:highlight>
                  <a:latin typeface="-apple-system"/>
                </a:rPr>
                <a:t>全局語義特徵</a:t>
              </a:r>
              <a:endParaRPr lang="zh-TW" altLang="en-US" dirty="0">
                <a:solidFill>
                  <a:srgbClr val="FF0000"/>
                </a:solidFill>
                <a:highlight>
                  <a:srgbClr val="FFFF00"/>
                </a:highlight>
              </a:endParaRPr>
            </a:p>
          </p:txBody>
        </p:sp>
        <p:sp>
          <p:nvSpPr>
            <p:cNvPr id="14" name="文本框 13">
              <a:extLst>
                <a:ext uri="{FF2B5EF4-FFF2-40B4-BE49-F238E27FC236}">
                  <a16:creationId xmlns:a16="http://schemas.microsoft.com/office/drawing/2014/main" id="{45640BF3-1480-359A-AAB6-B28CB294412F}"/>
                </a:ext>
              </a:extLst>
            </p:cNvPr>
            <p:cNvSpPr txBox="1"/>
            <p:nvPr/>
          </p:nvSpPr>
          <p:spPr>
            <a:xfrm>
              <a:off x="5133975" y="1420629"/>
              <a:ext cx="1847850" cy="369332"/>
            </a:xfrm>
            <a:prstGeom prst="rect">
              <a:avLst/>
            </a:prstGeom>
            <a:noFill/>
          </p:spPr>
          <p:txBody>
            <a:bodyPr wrap="square">
              <a:spAutoFit/>
            </a:bodyPr>
            <a:lstStyle/>
            <a:p>
              <a:r>
                <a:rPr lang="zh-TW" altLang="en-US" b="0" i="0" dirty="0">
                  <a:solidFill>
                    <a:srgbClr val="FF0000"/>
                  </a:solidFill>
                  <a:effectLst/>
                  <a:highlight>
                    <a:srgbClr val="FFFF00"/>
                  </a:highlight>
                  <a:latin typeface="-apple-system"/>
                </a:rPr>
                <a:t>度量自適應特徵</a:t>
              </a:r>
              <a:endParaRPr lang="zh-TW" altLang="en-US" dirty="0">
                <a:solidFill>
                  <a:srgbClr val="FF0000"/>
                </a:solidFill>
                <a:highlight>
                  <a:srgbClr val="FFFF00"/>
                </a:highlight>
              </a:endParaRPr>
            </a:p>
          </p:txBody>
        </p:sp>
      </p:grpSp>
      <p:sp>
        <p:nvSpPr>
          <p:cNvPr id="15" name="矩形 14">
            <a:extLst>
              <a:ext uri="{FF2B5EF4-FFF2-40B4-BE49-F238E27FC236}">
                <a16:creationId xmlns:a16="http://schemas.microsoft.com/office/drawing/2014/main" id="{B28EBCF3-66DC-8FDD-AFCF-33BE01BDDFE0}"/>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4.4. Results and Analyses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8" name="文本框 17">
            <a:extLst>
              <a:ext uri="{FF2B5EF4-FFF2-40B4-BE49-F238E27FC236}">
                <a16:creationId xmlns:a16="http://schemas.microsoft.com/office/drawing/2014/main" id="{229A58F1-D2D0-25D7-7EDC-A8A87EA68B86}"/>
              </a:ext>
            </a:extLst>
          </p:cNvPr>
          <p:cNvSpPr txBox="1"/>
          <p:nvPr/>
        </p:nvSpPr>
        <p:spPr>
          <a:xfrm>
            <a:off x="809625" y="1551639"/>
            <a:ext cx="6229350" cy="523220"/>
          </a:xfrm>
          <a:prstGeom prst="rect">
            <a:avLst/>
          </a:prstGeom>
          <a:noFill/>
        </p:spPr>
        <p:txBody>
          <a:bodyPr wrap="square">
            <a:spAutoFit/>
          </a:bodyPr>
          <a:lstStyle/>
          <a:p>
            <a:r>
              <a:rPr lang="en-US" altLang="zh-TW" sz="2800" dirty="0">
                <a:solidFill>
                  <a:schemeClr val="bg1">
                    <a:lumMod val="95000"/>
                  </a:schemeClr>
                </a:solidFill>
              </a:rPr>
              <a:t>Ablation study of multi-level features</a:t>
            </a:r>
            <a:r>
              <a:rPr lang="zh-TW" altLang="en-US" sz="2800" dirty="0">
                <a:solidFill>
                  <a:schemeClr val="bg1">
                    <a:lumMod val="95000"/>
                  </a:schemeClr>
                </a:solidFill>
              </a:rPr>
              <a:t>：</a:t>
            </a:r>
          </a:p>
        </p:txBody>
      </p:sp>
    </p:spTree>
    <p:extLst>
      <p:ext uri="{BB962C8B-B14F-4D97-AF65-F5344CB8AC3E}">
        <p14:creationId xmlns:p14="http://schemas.microsoft.com/office/powerpoint/2010/main" val="15969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12771" y="0"/>
            <a:ext cx="12204771"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72032" y="6420264"/>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46</a:t>
            </a:fld>
            <a:endParaRPr lang="zh-TW" altLang="en-US" sz="3200" dirty="0">
              <a:solidFill>
                <a:schemeClr val="bg1"/>
              </a:solidFill>
            </a:endParaRPr>
          </a:p>
        </p:txBody>
      </p:sp>
      <p:pic>
        <p:nvPicPr>
          <p:cNvPr id="5" name="图片 4">
            <a:extLst>
              <a:ext uri="{FF2B5EF4-FFF2-40B4-BE49-F238E27FC236}">
                <a16:creationId xmlns:a16="http://schemas.microsoft.com/office/drawing/2014/main" id="{84766F27-235B-C546-7A2F-735D73239708}"/>
              </a:ext>
            </a:extLst>
          </p:cNvPr>
          <p:cNvPicPr>
            <a:picLocks noChangeAspect="1"/>
          </p:cNvPicPr>
          <p:nvPr/>
        </p:nvPicPr>
        <p:blipFill>
          <a:blip r:embed="rId4"/>
          <a:stretch>
            <a:fillRect/>
          </a:stretch>
        </p:blipFill>
        <p:spPr>
          <a:xfrm>
            <a:off x="473294" y="1803202"/>
            <a:ext cx="11432612" cy="3721298"/>
          </a:xfrm>
          <a:prstGeom prst="rect">
            <a:avLst/>
          </a:prstGeom>
        </p:spPr>
      </p:pic>
      <p:sp>
        <p:nvSpPr>
          <p:cNvPr id="7" name="文本框 6">
            <a:extLst>
              <a:ext uri="{FF2B5EF4-FFF2-40B4-BE49-F238E27FC236}">
                <a16:creationId xmlns:a16="http://schemas.microsoft.com/office/drawing/2014/main" id="{236405A0-A8E8-A89D-4203-99A5C237488D}"/>
              </a:ext>
            </a:extLst>
          </p:cNvPr>
          <p:cNvSpPr txBox="1"/>
          <p:nvPr/>
        </p:nvSpPr>
        <p:spPr>
          <a:xfrm>
            <a:off x="473294" y="1268471"/>
            <a:ext cx="6229350" cy="584775"/>
          </a:xfrm>
          <a:prstGeom prst="rect">
            <a:avLst/>
          </a:prstGeom>
          <a:noFill/>
        </p:spPr>
        <p:txBody>
          <a:bodyPr wrap="square">
            <a:spAutoFit/>
          </a:bodyPr>
          <a:lstStyle/>
          <a:p>
            <a:r>
              <a:rPr lang="en-US" altLang="zh-TW" sz="3200" dirty="0">
                <a:solidFill>
                  <a:schemeClr val="bg1">
                    <a:lumMod val="95000"/>
                  </a:schemeClr>
                </a:solidFill>
              </a:rPr>
              <a:t>Effects of hyper-parameters.</a:t>
            </a:r>
            <a:endParaRPr lang="zh-TW" altLang="en-US" sz="3200" dirty="0">
              <a:solidFill>
                <a:schemeClr val="bg1">
                  <a:lumMod val="95000"/>
                </a:schemeClr>
              </a:solidFill>
            </a:endParaRPr>
          </a:p>
        </p:txBody>
      </p:sp>
      <p:sp>
        <p:nvSpPr>
          <p:cNvPr id="9" name="矩形 8">
            <a:extLst>
              <a:ext uri="{FF2B5EF4-FFF2-40B4-BE49-F238E27FC236}">
                <a16:creationId xmlns:a16="http://schemas.microsoft.com/office/drawing/2014/main" id="{73474B79-2FE3-2FCF-B6F8-622AC60640A3}"/>
              </a:ext>
            </a:extLst>
          </p:cNvPr>
          <p:cNvSpPr/>
          <p:nvPr/>
        </p:nvSpPr>
        <p:spPr>
          <a:xfrm>
            <a:off x="473294" y="62569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4.4. Results and Analyses </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grpSp>
        <p:nvGrpSpPr>
          <p:cNvPr id="21" name="组合 20">
            <a:extLst>
              <a:ext uri="{FF2B5EF4-FFF2-40B4-BE49-F238E27FC236}">
                <a16:creationId xmlns:a16="http://schemas.microsoft.com/office/drawing/2014/main" id="{F5321056-5EC2-1786-6E36-B2A8682619B7}"/>
              </a:ext>
            </a:extLst>
          </p:cNvPr>
          <p:cNvGrpSpPr/>
          <p:nvPr/>
        </p:nvGrpSpPr>
        <p:grpSpPr>
          <a:xfrm>
            <a:off x="1995030" y="1916297"/>
            <a:ext cx="8587625" cy="2742491"/>
            <a:chOff x="1995030" y="1916297"/>
            <a:chExt cx="8587625" cy="2742491"/>
          </a:xfrm>
        </p:grpSpPr>
        <p:sp>
          <p:nvSpPr>
            <p:cNvPr id="10" name="矩形 9">
              <a:extLst>
                <a:ext uri="{FF2B5EF4-FFF2-40B4-BE49-F238E27FC236}">
                  <a16:creationId xmlns:a16="http://schemas.microsoft.com/office/drawing/2014/main" id="{C6F17E9B-1D8B-D924-375A-461F350B44F1}"/>
                </a:ext>
              </a:extLst>
            </p:cNvPr>
            <p:cNvSpPr/>
            <p:nvPr/>
          </p:nvSpPr>
          <p:spPr>
            <a:xfrm>
              <a:off x="1995030" y="4258678"/>
              <a:ext cx="1210588" cy="400110"/>
            </a:xfrm>
            <a:prstGeom prst="rect">
              <a:avLst/>
            </a:prstGeom>
            <a:noFill/>
          </p:spPr>
          <p:txBody>
            <a:bodyPr wrap="none" lIns="91440" tIns="45720" rIns="91440" bIns="45720">
              <a:spAutoFit/>
            </a:bodyPr>
            <a:lstStyle/>
            <a:p>
              <a:pPr algn="ctr"/>
              <a:r>
                <a:rPr lang="zh-TW" altLang="en-US" sz="2000" b="0" cap="none" spc="0" dirty="0">
                  <a:ln w="0"/>
                  <a:solidFill>
                    <a:srgbClr val="FF0000"/>
                  </a:solidFill>
                  <a:effectLst>
                    <a:outerShdw blurRad="38100" dist="19050" dir="2700000" algn="tl" rotWithShape="0">
                      <a:schemeClr val="dk1">
                        <a:alpha val="40000"/>
                      </a:schemeClr>
                    </a:outerShdw>
                  </a:effectLst>
                  <a:highlight>
                    <a:srgbClr val="FFFF00"/>
                  </a:highlight>
                </a:rPr>
                <a:t>越大越好</a:t>
              </a:r>
            </a:p>
          </p:txBody>
        </p:sp>
        <p:sp>
          <p:nvSpPr>
            <p:cNvPr id="11" name="矩形 10">
              <a:extLst>
                <a:ext uri="{FF2B5EF4-FFF2-40B4-BE49-F238E27FC236}">
                  <a16:creationId xmlns:a16="http://schemas.microsoft.com/office/drawing/2014/main" id="{12263D4A-E06E-D830-E45C-F38CD48B829F}"/>
                </a:ext>
              </a:extLst>
            </p:cNvPr>
            <p:cNvSpPr/>
            <p:nvPr/>
          </p:nvSpPr>
          <p:spPr>
            <a:xfrm>
              <a:off x="3495675" y="2590800"/>
              <a:ext cx="1162050" cy="1343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3593C88-64AE-0EDA-A8DC-4F689DE70B48}"/>
                </a:ext>
              </a:extLst>
            </p:cNvPr>
            <p:cNvSpPr/>
            <p:nvPr/>
          </p:nvSpPr>
          <p:spPr>
            <a:xfrm>
              <a:off x="3423188" y="2179834"/>
              <a:ext cx="1307024" cy="400110"/>
            </a:xfrm>
            <a:prstGeom prst="rect">
              <a:avLst/>
            </a:prstGeom>
            <a:noFill/>
          </p:spPr>
          <p:txBody>
            <a:bodyPr wrap="none" lIns="91440" tIns="45720" rIns="91440" bIns="45720">
              <a:spAutoFit/>
            </a:bodyPr>
            <a:lstStyle/>
            <a:p>
              <a:pPr algn="ctr"/>
              <a:r>
                <a:rPr lang="en-US" altLang="zh-TW" sz="2000" b="0" cap="none" spc="0" dirty="0">
                  <a:ln w="0"/>
                  <a:solidFill>
                    <a:srgbClr val="FF0000"/>
                  </a:solidFill>
                  <a:effectLst>
                    <a:outerShdw blurRad="38100" dist="19050" dir="2700000" algn="tl" rotWithShape="0">
                      <a:schemeClr val="dk1">
                        <a:alpha val="40000"/>
                      </a:schemeClr>
                    </a:outerShdw>
                  </a:effectLst>
                  <a:highlight>
                    <a:srgbClr val="FFFF00"/>
                  </a:highlight>
                </a:rPr>
                <a:t>Overfitting</a:t>
              </a:r>
              <a:endParaRPr lang="zh-TW" altLang="en-US" sz="20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3" name="矩形 12">
              <a:extLst>
                <a:ext uri="{FF2B5EF4-FFF2-40B4-BE49-F238E27FC236}">
                  <a16:creationId xmlns:a16="http://schemas.microsoft.com/office/drawing/2014/main" id="{17245933-0C36-F7E3-2EE1-5D3DAAEB4EBD}"/>
                </a:ext>
              </a:extLst>
            </p:cNvPr>
            <p:cNvSpPr/>
            <p:nvPr/>
          </p:nvSpPr>
          <p:spPr>
            <a:xfrm>
              <a:off x="6702644" y="2579944"/>
              <a:ext cx="498256" cy="13730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4F42398-4C26-7B7B-DD7D-B0D075E4A0F1}"/>
                </a:ext>
              </a:extLst>
            </p:cNvPr>
            <p:cNvSpPr/>
            <p:nvPr/>
          </p:nvSpPr>
          <p:spPr>
            <a:xfrm>
              <a:off x="6635661" y="2070509"/>
              <a:ext cx="632225" cy="400110"/>
            </a:xfrm>
            <a:prstGeom prst="rect">
              <a:avLst/>
            </a:prstGeom>
            <a:noFill/>
          </p:spPr>
          <p:txBody>
            <a:bodyPr wrap="none" lIns="91440" tIns="45720" rIns="91440" bIns="45720">
              <a:spAutoFit/>
            </a:bodyPr>
            <a:lstStyle/>
            <a:p>
              <a:pPr algn="ctr"/>
              <a:r>
                <a:rPr lang="en-US" altLang="zh-TW" sz="2000" b="0" cap="none" spc="0" dirty="0">
                  <a:ln w="0"/>
                  <a:solidFill>
                    <a:srgbClr val="FF0000"/>
                  </a:solidFill>
                  <a:effectLst>
                    <a:outerShdw blurRad="38100" dist="19050" dir="2700000" algn="tl" rotWithShape="0">
                      <a:schemeClr val="dk1">
                        <a:alpha val="40000"/>
                      </a:schemeClr>
                    </a:outerShdw>
                  </a:effectLst>
                  <a:highlight>
                    <a:srgbClr val="FFFF00"/>
                  </a:highlight>
                </a:rPr>
                <a:t>best</a:t>
              </a:r>
              <a:endParaRPr lang="zh-TW" altLang="en-US" sz="20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5" name="矩形 14">
              <a:extLst>
                <a:ext uri="{FF2B5EF4-FFF2-40B4-BE49-F238E27FC236}">
                  <a16:creationId xmlns:a16="http://schemas.microsoft.com/office/drawing/2014/main" id="{D6DAFFB5-E81E-C496-C007-03C8E9F94DA0}"/>
                </a:ext>
              </a:extLst>
            </p:cNvPr>
            <p:cNvSpPr/>
            <p:nvPr/>
          </p:nvSpPr>
          <p:spPr>
            <a:xfrm>
              <a:off x="8607645" y="2424929"/>
              <a:ext cx="498256" cy="613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2397F964-5009-F202-3F3E-A2F46AB51692}"/>
                </a:ext>
              </a:extLst>
            </p:cNvPr>
            <p:cNvSpPr/>
            <p:nvPr/>
          </p:nvSpPr>
          <p:spPr>
            <a:xfrm>
              <a:off x="9569670" y="3015479"/>
              <a:ext cx="498256" cy="613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9C3B02F-6A52-40F1-25E5-F6E4784B0FC2}"/>
                </a:ext>
              </a:extLst>
            </p:cNvPr>
            <p:cNvSpPr/>
            <p:nvPr/>
          </p:nvSpPr>
          <p:spPr>
            <a:xfrm>
              <a:off x="8258479" y="1916297"/>
              <a:ext cx="1330557" cy="461665"/>
            </a:xfrm>
            <a:prstGeom prst="rect">
              <a:avLst/>
            </a:prstGeom>
            <a:noFill/>
          </p:spPr>
          <p:txBody>
            <a:bodyPr wrap="none" lIns="91440" tIns="45720" rIns="91440" bIns="45720">
              <a:spAutoFit/>
            </a:bodyPr>
            <a:lstStyle/>
            <a:p>
              <a:pPr algn="ctr"/>
              <a:r>
                <a:rPr lang="en-US" altLang="zh-TW" sz="2400" dirty="0">
                  <a:solidFill>
                    <a:srgbClr val="FF0000"/>
                  </a:solidFill>
                  <a:highlight>
                    <a:srgbClr val="FFFF00"/>
                  </a:highlight>
                </a:rPr>
                <a:t>σ = 1</a:t>
              </a:r>
              <a:r>
                <a:rPr lang="en-US" altLang="zh-TW" sz="2400" b="0" cap="none" spc="0" dirty="0">
                  <a:ln w="0"/>
                  <a:solidFill>
                    <a:srgbClr val="FF0000"/>
                  </a:solidFill>
                  <a:effectLst>
                    <a:outerShdw blurRad="38100" dist="19050" dir="2700000" algn="tl" rotWithShape="0">
                      <a:schemeClr val="dk1">
                        <a:alpha val="40000"/>
                      </a:schemeClr>
                    </a:outerShdw>
                  </a:effectLst>
                  <a:highlight>
                    <a:srgbClr val="FFFF00"/>
                  </a:highlight>
                </a:rPr>
                <a:t>best</a:t>
              </a:r>
              <a:endParaRPr lang="zh-TW" altLang="en-US" sz="24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
          <p:nvSpPr>
            <p:cNvPr id="18" name="矩形 17">
              <a:extLst>
                <a:ext uri="{FF2B5EF4-FFF2-40B4-BE49-F238E27FC236}">
                  <a16:creationId xmlns:a16="http://schemas.microsoft.com/office/drawing/2014/main" id="{F1C296A0-5E07-593C-5DB1-D869FEE998A2}"/>
                </a:ext>
              </a:extLst>
            </p:cNvPr>
            <p:cNvSpPr/>
            <p:nvPr/>
          </p:nvSpPr>
          <p:spPr>
            <a:xfrm>
              <a:off x="9252098" y="3616842"/>
              <a:ext cx="1330557" cy="461665"/>
            </a:xfrm>
            <a:prstGeom prst="rect">
              <a:avLst/>
            </a:prstGeom>
            <a:noFill/>
          </p:spPr>
          <p:txBody>
            <a:bodyPr wrap="none" lIns="91440" tIns="45720" rIns="91440" bIns="45720">
              <a:spAutoFit/>
            </a:bodyPr>
            <a:lstStyle/>
            <a:p>
              <a:pPr algn="ctr"/>
              <a:r>
                <a:rPr lang="en-US" altLang="zh-TW" sz="2400" dirty="0">
                  <a:solidFill>
                    <a:srgbClr val="FF0000"/>
                  </a:solidFill>
                  <a:highlight>
                    <a:srgbClr val="FFFF00"/>
                  </a:highlight>
                </a:rPr>
                <a:t>σ = 5</a:t>
              </a:r>
              <a:r>
                <a:rPr lang="en-US" altLang="zh-TW" sz="2400" b="0" cap="none" spc="0" dirty="0">
                  <a:ln w="0"/>
                  <a:solidFill>
                    <a:srgbClr val="FF0000"/>
                  </a:solidFill>
                  <a:effectLst>
                    <a:outerShdw blurRad="38100" dist="19050" dir="2700000" algn="tl" rotWithShape="0">
                      <a:schemeClr val="dk1">
                        <a:alpha val="40000"/>
                      </a:schemeClr>
                    </a:outerShdw>
                  </a:effectLst>
                  <a:highlight>
                    <a:srgbClr val="FFFF00"/>
                  </a:highlight>
                </a:rPr>
                <a:t>best</a:t>
              </a:r>
              <a:endParaRPr lang="zh-TW" altLang="en-US" sz="24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grpSp>
      <p:pic>
        <p:nvPicPr>
          <p:cNvPr id="20" name="图片 19">
            <a:extLst>
              <a:ext uri="{FF2B5EF4-FFF2-40B4-BE49-F238E27FC236}">
                <a16:creationId xmlns:a16="http://schemas.microsoft.com/office/drawing/2014/main" id="{484B1F8C-3DB7-0EDD-2412-13D735E1B136}"/>
              </a:ext>
            </a:extLst>
          </p:cNvPr>
          <p:cNvPicPr>
            <a:picLocks noChangeAspect="1"/>
          </p:cNvPicPr>
          <p:nvPr/>
        </p:nvPicPr>
        <p:blipFill>
          <a:blip r:embed="rId5"/>
          <a:stretch>
            <a:fillRect/>
          </a:stretch>
        </p:blipFill>
        <p:spPr>
          <a:xfrm>
            <a:off x="462457" y="5442364"/>
            <a:ext cx="5600326" cy="1343025"/>
          </a:xfrm>
          <a:prstGeom prst="rect">
            <a:avLst/>
          </a:prstGeom>
        </p:spPr>
      </p:pic>
    </p:spTree>
    <p:extLst>
      <p:ext uri="{BB962C8B-B14F-4D97-AF65-F5344CB8AC3E}">
        <p14:creationId xmlns:p14="http://schemas.microsoft.com/office/powerpoint/2010/main" val="4219268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B3EDE7-15EA-4113-9ECF-C0711107AE34}"/>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47</a:t>
            </a:fld>
            <a:endParaRPr lang="zh-TW" altLang="en-US" sz="3200" dirty="0">
              <a:solidFill>
                <a:schemeClr val="bg1"/>
              </a:solidFill>
            </a:endParaRPr>
          </a:p>
        </p:txBody>
      </p:sp>
      <p:sp>
        <p:nvSpPr>
          <p:cNvPr id="6" name="矩形 5">
            <a:extLst>
              <a:ext uri="{FF2B5EF4-FFF2-40B4-BE49-F238E27FC236}">
                <a16:creationId xmlns:a16="http://schemas.microsoft.com/office/drawing/2014/main" id="{34587AD4-490C-430C-B649-2A262EE239C0}"/>
              </a:ext>
            </a:extLst>
          </p:cNvPr>
          <p:cNvSpPr/>
          <p:nvPr/>
        </p:nvSpPr>
        <p:spPr>
          <a:xfrm>
            <a:off x="435194" y="378041"/>
            <a:ext cx="11020011" cy="707886"/>
          </a:xfrm>
          <a:prstGeom prst="rect">
            <a:avLst/>
          </a:prstGeom>
          <a:noFill/>
        </p:spPr>
        <p:txBody>
          <a:bodyPr wrap="square" lIns="91440" tIns="45720" rIns="91440" bIns="45720">
            <a:spAutoFit/>
          </a:bodyPr>
          <a:lstStyle/>
          <a:p>
            <a:r>
              <a:rPr lang="en-US" altLang="zh-TW" sz="4000" dirty="0">
                <a:solidFill>
                  <a:schemeClr val="bg1"/>
                </a:solidFill>
                <a:latin typeface="Arial Black" panose="020B0A04020102020204" pitchFamily="34" charset="0"/>
              </a:rPr>
              <a:t>4.5. Qualitative Results</a:t>
            </a:r>
            <a:endParaRPr lang="zh-TW" altLang="en-US" sz="4000" b="0"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2" name="图片 1">
            <a:extLst>
              <a:ext uri="{FF2B5EF4-FFF2-40B4-BE49-F238E27FC236}">
                <a16:creationId xmlns:a16="http://schemas.microsoft.com/office/drawing/2014/main" id="{5CD11314-5E7D-878A-CA90-C9E92594B169}"/>
              </a:ext>
            </a:extLst>
          </p:cNvPr>
          <p:cNvPicPr>
            <a:picLocks noChangeAspect="1"/>
          </p:cNvPicPr>
          <p:nvPr/>
        </p:nvPicPr>
        <p:blipFill>
          <a:blip r:embed="rId4"/>
          <a:stretch>
            <a:fillRect/>
          </a:stretch>
        </p:blipFill>
        <p:spPr>
          <a:xfrm>
            <a:off x="1831740" y="1123722"/>
            <a:ext cx="7386692" cy="5605503"/>
          </a:xfrm>
          <a:prstGeom prst="rect">
            <a:avLst/>
          </a:prstGeom>
        </p:spPr>
      </p:pic>
    </p:spTree>
    <p:extLst>
      <p:ext uri="{BB962C8B-B14F-4D97-AF65-F5344CB8AC3E}">
        <p14:creationId xmlns:p14="http://schemas.microsoft.com/office/powerpoint/2010/main" val="1106963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35AD783-D01E-4971-B8BF-20D0BEFB4FD2}"/>
              </a:ext>
            </a:extLst>
          </p:cNvPr>
          <p:cNvPicPr>
            <a:picLocks noChangeAspect="1"/>
          </p:cNvPicPr>
          <p:nvPr/>
        </p:nvPicPr>
        <p:blipFill rotWithShape="1">
          <a:blip r:embed="rId3"/>
          <a:srcRect r="50000"/>
          <a:stretch/>
        </p:blipFill>
        <p:spPr>
          <a:xfrm>
            <a:off x="0" y="0"/>
            <a:ext cx="12192000" cy="6858000"/>
          </a:xfrm>
          <a:prstGeom prst="rect">
            <a:avLst/>
          </a:prstGeom>
        </p:spPr>
      </p:pic>
      <p:sp>
        <p:nvSpPr>
          <p:cNvPr id="4" name="投影片編號版面配置區 4">
            <a:extLst>
              <a:ext uri="{FF2B5EF4-FFF2-40B4-BE49-F238E27FC236}">
                <a16:creationId xmlns:a16="http://schemas.microsoft.com/office/drawing/2014/main" id="{E9447F22-E4B7-48E9-9134-96FFC16C56AA}"/>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48</a:t>
            </a:fld>
            <a:endParaRPr lang="zh-TW" altLang="en-US" sz="3200" dirty="0">
              <a:solidFill>
                <a:schemeClr val="bg1"/>
              </a:solidFill>
            </a:endParaRPr>
          </a:p>
        </p:txBody>
      </p:sp>
      <p:sp>
        <p:nvSpPr>
          <p:cNvPr id="5" name="文本框 4">
            <a:extLst>
              <a:ext uri="{FF2B5EF4-FFF2-40B4-BE49-F238E27FC236}">
                <a16:creationId xmlns:a16="http://schemas.microsoft.com/office/drawing/2014/main" id="{CD0E58D9-35A4-374A-64B4-BD70A97E446B}"/>
              </a:ext>
            </a:extLst>
          </p:cNvPr>
          <p:cNvSpPr txBox="1"/>
          <p:nvPr/>
        </p:nvSpPr>
        <p:spPr>
          <a:xfrm>
            <a:off x="4578279" y="1407623"/>
            <a:ext cx="6229350" cy="4893647"/>
          </a:xfrm>
          <a:prstGeom prst="rect">
            <a:avLst/>
          </a:prstGeom>
          <a:noFill/>
        </p:spPr>
        <p:txBody>
          <a:bodyPr wrap="square">
            <a:spAutoFit/>
          </a:bodyPr>
          <a:lstStyle/>
          <a:p>
            <a:pPr marL="342900" indent="-342900">
              <a:buFont typeface="Arial" panose="020B0604020202020204" pitchFamily="34" charset="0"/>
              <a:buChar char="•"/>
            </a:pPr>
            <a:r>
              <a:rPr lang="zh-TW" altLang="en-US" sz="2400" dirty="0">
                <a:solidFill>
                  <a:schemeClr val="bg1"/>
                </a:solidFill>
              </a:rPr>
              <a:t>This paper investigates the unexplored yet important fewshot point cloud semantic segmentation problem.</a:t>
            </a:r>
            <a:endParaRPr lang="en-US" altLang="zh-TW" sz="2400" dirty="0">
              <a:solidFill>
                <a:schemeClr val="bg1"/>
              </a:solidFill>
            </a:endParaRPr>
          </a:p>
          <a:p>
            <a:pPr marL="342900" indent="-342900">
              <a:buFont typeface="Arial" panose="020B0604020202020204" pitchFamily="34" charset="0"/>
              <a:buChar char="•"/>
            </a:pPr>
            <a:endParaRPr lang="en-US" altLang="zh-TW" sz="2400" dirty="0">
              <a:solidFill>
                <a:schemeClr val="bg1"/>
              </a:solidFill>
            </a:endParaRPr>
          </a:p>
          <a:p>
            <a:pPr marL="342900" indent="-342900">
              <a:buFont typeface="Arial" panose="020B0604020202020204" pitchFamily="34" charset="0"/>
              <a:buChar char="•"/>
            </a:pPr>
            <a:r>
              <a:rPr lang="en-US" altLang="zh-TW" sz="2400" dirty="0">
                <a:solidFill>
                  <a:schemeClr val="bg1"/>
                </a:solidFill>
              </a:rPr>
              <a:t>Propose a novel solution: the attention-aware multi-prototype </a:t>
            </a:r>
            <a:r>
              <a:rPr lang="en-US" altLang="zh-TW" sz="2400" dirty="0" err="1">
                <a:solidFill>
                  <a:schemeClr val="bg1"/>
                </a:solidFill>
              </a:rPr>
              <a:t>transductive</a:t>
            </a:r>
            <a:r>
              <a:rPr lang="en-US" altLang="zh-TW" sz="2400" dirty="0">
                <a:solidFill>
                  <a:schemeClr val="bg1"/>
                </a:solidFill>
              </a:rPr>
              <a:t> inference method</a:t>
            </a:r>
          </a:p>
          <a:p>
            <a:pPr marL="342900" indent="-342900">
              <a:buFont typeface="Arial" panose="020B0604020202020204" pitchFamily="34" charset="0"/>
              <a:buChar char="•"/>
            </a:pPr>
            <a:endParaRPr lang="en-US" altLang="zh-TW" sz="2400" dirty="0">
              <a:solidFill>
                <a:schemeClr val="bg1"/>
              </a:solidFill>
            </a:endParaRPr>
          </a:p>
          <a:p>
            <a:pPr marL="342900" indent="-342900">
              <a:buFont typeface="Arial" panose="020B0604020202020204" pitchFamily="34" charset="0"/>
              <a:buChar char="•"/>
            </a:pPr>
            <a:r>
              <a:rPr lang="en-US" altLang="zh-TW" sz="2400" dirty="0">
                <a:solidFill>
                  <a:schemeClr val="bg1"/>
                </a:solidFill>
              </a:rPr>
              <a:t>Future work could investigate an adaptive generation of multi</a:t>
            </a:r>
            <a:r>
              <a:rPr lang="zh-TW" altLang="en-US" sz="2400" dirty="0">
                <a:solidFill>
                  <a:schemeClr val="bg1"/>
                </a:solidFill>
              </a:rPr>
              <a:t> </a:t>
            </a:r>
            <a:r>
              <a:rPr lang="en-US" altLang="zh-TW" sz="2400" dirty="0">
                <a:solidFill>
                  <a:schemeClr val="bg1"/>
                </a:solidFill>
              </a:rPr>
              <a:t>prototypes to efficiently infer the number of prototypes based</a:t>
            </a:r>
            <a:r>
              <a:rPr lang="zh-TW" altLang="en-US" sz="2400" dirty="0">
                <a:solidFill>
                  <a:schemeClr val="bg1"/>
                </a:solidFill>
              </a:rPr>
              <a:t> </a:t>
            </a:r>
            <a:r>
              <a:rPr lang="en-US" altLang="zh-TW" sz="2400" dirty="0">
                <a:solidFill>
                  <a:schemeClr val="bg1"/>
                </a:solidFill>
              </a:rPr>
              <a:t>on data complexity.</a:t>
            </a:r>
          </a:p>
          <a:p>
            <a:pPr marL="342900" indent="-342900">
              <a:buFont typeface="Arial" panose="020B0604020202020204" pitchFamily="34" charset="0"/>
              <a:buChar char="•"/>
            </a:pPr>
            <a:endParaRPr lang="zh-TW" altLang="en-US" sz="2400" dirty="0">
              <a:solidFill>
                <a:schemeClr val="bg1"/>
              </a:solidFill>
            </a:endParaRPr>
          </a:p>
        </p:txBody>
      </p:sp>
    </p:spTree>
    <p:extLst>
      <p:ext uri="{BB962C8B-B14F-4D97-AF65-F5344CB8AC3E}">
        <p14:creationId xmlns:p14="http://schemas.microsoft.com/office/powerpoint/2010/main" val="2734052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BDE9E48-C946-4B8E-916D-92ADAB741034}"/>
              </a:ext>
            </a:extLst>
          </p:cNvPr>
          <p:cNvPicPr>
            <a:picLocks noChangeAspect="1"/>
          </p:cNvPicPr>
          <p:nvPr/>
        </p:nvPicPr>
        <p:blipFill rotWithShape="1">
          <a:blip r:embed="rId2"/>
          <a:srcRect r="50000"/>
          <a:stretch/>
        </p:blipFill>
        <p:spPr>
          <a:xfrm>
            <a:off x="0" y="0"/>
            <a:ext cx="12192000" cy="6858000"/>
          </a:xfrm>
          <a:prstGeom prst="rect">
            <a:avLst/>
          </a:prstGeom>
        </p:spPr>
      </p:pic>
    </p:spTree>
    <p:extLst>
      <p:ext uri="{BB962C8B-B14F-4D97-AF65-F5344CB8AC3E}">
        <p14:creationId xmlns:p14="http://schemas.microsoft.com/office/powerpoint/2010/main" val="2729990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0C0D3E5-F176-31CD-D0CA-82890C42B6FD}"/>
              </a:ext>
            </a:extLst>
          </p:cNvPr>
          <p:cNvSpPr txBox="1"/>
          <p:nvPr/>
        </p:nvSpPr>
        <p:spPr>
          <a:xfrm>
            <a:off x="676775" y="530258"/>
            <a:ext cx="10368213" cy="4801314"/>
          </a:xfrm>
          <a:prstGeom prst="rect">
            <a:avLst/>
          </a:prstGeom>
          <a:noFill/>
        </p:spPr>
        <p:txBody>
          <a:bodyPr wrap="square">
            <a:spAutoFit/>
          </a:bodyPr>
          <a:lstStyle/>
          <a:p>
            <a:r>
              <a:rPr lang="zh-TW" altLang="en-US" dirty="0"/>
              <a:t>The PointHop method consists of two stages: </a:t>
            </a:r>
            <a:endParaRPr lang="en-US" altLang="zh-TW" dirty="0"/>
          </a:p>
          <a:p>
            <a:pPr marL="342900" indent="-342900">
              <a:buAutoNum type="arabicParenR"/>
            </a:pPr>
            <a:r>
              <a:rPr lang="zh-TW" altLang="en-US" dirty="0"/>
              <a:t>localto-global attribute building through iterative one-hop information exchange</a:t>
            </a:r>
            <a:endParaRPr lang="en-US" altLang="zh-TW" dirty="0"/>
          </a:p>
          <a:p>
            <a:pPr marL="342900" indent="-342900">
              <a:buAutoNum type="arabicParenR"/>
            </a:pPr>
            <a:r>
              <a:rPr lang="zh-TW" altLang="en-US" dirty="0"/>
              <a:t>classification and ensembles.</a:t>
            </a:r>
            <a:endParaRPr lang="en-US" altLang="zh-TW" dirty="0"/>
          </a:p>
          <a:p>
            <a:pPr marL="342900" indent="-342900">
              <a:buAutoNum type="arabicParenR"/>
            </a:pPr>
            <a:endParaRPr lang="zh-TW" altLang="en-US" dirty="0"/>
          </a:p>
          <a:p>
            <a:r>
              <a:rPr lang="zh-TW" altLang="en-US" dirty="0"/>
              <a:t>In the attribute building stage, we address the problem of unordered point cloud data using a space partitioning procedure and developing an effective and robust descriptor that characterizes the relationship between a point and its one-hop neighbor in a PointHop unit.</a:t>
            </a:r>
            <a:endParaRPr lang="en-US" altLang="zh-TW" dirty="0"/>
          </a:p>
          <a:p>
            <a:endParaRPr lang="en-US" altLang="zh-TW" dirty="0"/>
          </a:p>
          <a:p>
            <a:r>
              <a:rPr lang="en-US" altLang="zh-TW" dirty="0"/>
              <a:t>put multiple </a:t>
            </a:r>
            <a:r>
              <a:rPr lang="en-US" altLang="zh-TW" dirty="0" err="1"/>
              <a:t>PointHop</a:t>
            </a:r>
            <a:r>
              <a:rPr lang="en-US" altLang="zh-TW" dirty="0"/>
              <a:t> units in cascade, the</a:t>
            </a:r>
          </a:p>
          <a:p>
            <a:r>
              <a:rPr lang="en-US" altLang="zh-TW" dirty="0"/>
              <a:t>attributes of a point will grow by taking its relationship</a:t>
            </a:r>
          </a:p>
          <a:p>
            <a:r>
              <a:rPr lang="en-US" altLang="zh-TW" dirty="0"/>
              <a:t>with one-hop neighbor points into account iteratively.</a:t>
            </a:r>
          </a:p>
          <a:p>
            <a:endParaRPr lang="en-US" altLang="zh-TW" dirty="0"/>
          </a:p>
          <a:p>
            <a:r>
              <a:rPr lang="en-US" altLang="zh-TW" dirty="0"/>
              <a:t>to control the rapid dimension growth of the attribute vector associated with a point, we use the</a:t>
            </a:r>
          </a:p>
          <a:p>
            <a:r>
              <a:rPr lang="en-US" altLang="zh-TW" dirty="0"/>
              <a:t>Saab transform to reduce the attribute dimension in each </a:t>
            </a:r>
            <a:r>
              <a:rPr lang="en-US" altLang="zh-TW" dirty="0" err="1"/>
              <a:t>PointHop</a:t>
            </a:r>
            <a:r>
              <a:rPr lang="en-US" altLang="zh-TW" dirty="0"/>
              <a:t> unit. </a:t>
            </a:r>
          </a:p>
          <a:p>
            <a:endParaRPr lang="en-US" altLang="zh-TW" dirty="0"/>
          </a:p>
          <a:p>
            <a:r>
              <a:rPr lang="en-US" altLang="zh-TW" dirty="0"/>
              <a:t>ModelNet40 dataset &gt;&gt; training</a:t>
            </a:r>
          </a:p>
          <a:p>
            <a:r>
              <a:rPr lang="en-US" altLang="zh-TW" dirty="0"/>
              <a:t>process takes of </a:t>
            </a:r>
            <a:r>
              <a:rPr lang="en-US" altLang="zh-TW" dirty="0" err="1"/>
              <a:t>PointHop</a:t>
            </a:r>
            <a:r>
              <a:rPr lang="en-US" altLang="zh-TW" dirty="0"/>
              <a:t> less than 20 minutes with CPU</a:t>
            </a:r>
            <a:endParaRPr lang="zh-TW" altLang="en-US" dirty="0"/>
          </a:p>
        </p:txBody>
      </p:sp>
    </p:spTree>
    <p:extLst>
      <p:ext uri="{BB962C8B-B14F-4D97-AF65-F5344CB8AC3E}">
        <p14:creationId xmlns:p14="http://schemas.microsoft.com/office/powerpoint/2010/main" val="339063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7DF345D-25A6-E41B-15AE-8FC2BBA973E0}"/>
              </a:ext>
            </a:extLst>
          </p:cNvPr>
          <p:cNvSpPr txBox="1"/>
          <p:nvPr/>
        </p:nvSpPr>
        <p:spPr>
          <a:xfrm>
            <a:off x="1088571" y="311221"/>
            <a:ext cx="9064172" cy="4247317"/>
          </a:xfrm>
          <a:prstGeom prst="rect">
            <a:avLst/>
          </a:prstGeom>
          <a:noFill/>
        </p:spPr>
        <p:txBody>
          <a:bodyPr wrap="square">
            <a:spAutoFit/>
          </a:bodyPr>
          <a:lstStyle/>
          <a:p>
            <a:r>
              <a:rPr lang="en-US" altLang="zh-TW" dirty="0" err="1"/>
              <a:t>Kuo</a:t>
            </a:r>
            <a:r>
              <a:rPr lang="en-US" altLang="zh-TW" dirty="0"/>
              <a:t> pointed out the sign confusion problem arising from the cascade of hidden layers in CNNs and argued the </a:t>
            </a:r>
            <a:r>
              <a:rPr lang="en-US" altLang="zh-TW" b="1" u="sng" dirty="0"/>
              <a:t>need of nonlinear activation</a:t>
            </a:r>
            <a:r>
              <a:rPr lang="en-US" altLang="zh-TW" dirty="0"/>
              <a:t> to eliminate this problem</a:t>
            </a:r>
          </a:p>
          <a:p>
            <a:endParaRPr lang="en-US" altLang="zh-TW" dirty="0"/>
          </a:p>
          <a:p>
            <a:r>
              <a:rPr lang="zh-TW" altLang="en-US" dirty="0"/>
              <a:t>Kuo [25] interpreted the all filters in one convolutional layer form a subspace so that each convolutional layer corresponds to a subspace approximation to the input.</a:t>
            </a:r>
            <a:endParaRPr lang="en-US" altLang="zh-TW" dirty="0"/>
          </a:p>
          <a:p>
            <a:endParaRPr lang="en-US" altLang="zh-TW" dirty="0"/>
          </a:p>
          <a:p>
            <a:r>
              <a:rPr lang="en-US" altLang="zh-TW" dirty="0"/>
              <a:t>The </a:t>
            </a:r>
            <a:r>
              <a:rPr lang="en-US" altLang="zh-TW" dirty="0" err="1"/>
              <a:t>Saak</a:t>
            </a:r>
            <a:r>
              <a:rPr lang="en-US" altLang="zh-TW" dirty="0"/>
              <a:t> transform [25], [23] and the Saab transform [27] were proposed to achieve two objectives simultaneously; namely, avoiding sign confusion and preserving the subspace spanned by the filters fully.</a:t>
            </a:r>
          </a:p>
          <a:p>
            <a:endParaRPr lang="en-US" altLang="zh-TW" dirty="0"/>
          </a:p>
          <a:p>
            <a:r>
              <a:rPr lang="en-US" altLang="zh-TW" dirty="0"/>
              <a:t>Multi-stage Saab and </a:t>
            </a:r>
            <a:r>
              <a:rPr lang="en-US" altLang="zh-TW" dirty="0" err="1"/>
              <a:t>Saak</a:t>
            </a:r>
            <a:r>
              <a:rPr lang="en-US" altLang="zh-TW" dirty="0"/>
              <a:t> filters can be derived in an unsupervised and feedforward manner without backpropagation. Generally speaking, the Saab transform is more advantageous than the </a:t>
            </a:r>
            <a:r>
              <a:rPr lang="en-US" altLang="zh-TW" dirty="0" err="1"/>
              <a:t>Saak</a:t>
            </a:r>
            <a:r>
              <a:rPr lang="en-US" altLang="zh-TW" dirty="0"/>
              <a:t> transform since the number of Saab filters is only one half of the </a:t>
            </a:r>
            <a:r>
              <a:rPr lang="en-US" altLang="zh-TW" dirty="0" err="1"/>
              <a:t>Saak</a:t>
            </a:r>
            <a:r>
              <a:rPr lang="en-US" altLang="zh-TW" dirty="0"/>
              <a:t> filters.</a:t>
            </a:r>
          </a:p>
          <a:p>
            <a:endParaRPr lang="en-US" altLang="zh-TW" dirty="0"/>
          </a:p>
          <a:p>
            <a:endParaRPr lang="zh-TW" altLang="en-US" dirty="0"/>
          </a:p>
        </p:txBody>
      </p:sp>
    </p:spTree>
    <p:extLst>
      <p:ext uri="{BB962C8B-B14F-4D97-AF65-F5344CB8AC3E}">
        <p14:creationId xmlns:p14="http://schemas.microsoft.com/office/powerpoint/2010/main" val="72893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1AD406-30EC-6471-ECD6-542EE84C417B}"/>
              </a:ext>
            </a:extLst>
          </p:cNvPr>
          <p:cNvSpPr txBox="1"/>
          <p:nvPr/>
        </p:nvSpPr>
        <p:spPr>
          <a:xfrm>
            <a:off x="1168400" y="427949"/>
            <a:ext cx="6096000" cy="369332"/>
          </a:xfrm>
          <a:prstGeom prst="rect">
            <a:avLst/>
          </a:prstGeom>
          <a:noFill/>
        </p:spPr>
        <p:txBody>
          <a:bodyPr wrap="square">
            <a:spAutoFit/>
          </a:bodyPr>
          <a:lstStyle/>
          <a:p>
            <a:r>
              <a:rPr lang="en-US" altLang="zh-TW" dirty="0"/>
              <a:t>R</a:t>
            </a:r>
            <a:r>
              <a:rPr lang="zh-TW" altLang="en-US" dirty="0"/>
              <a:t>andom sampling to reduce the number of points</a:t>
            </a:r>
            <a:r>
              <a:rPr lang="en-US" altLang="zh-TW" dirty="0"/>
              <a:t>.</a:t>
            </a:r>
            <a:endParaRPr lang="zh-TW" altLang="en-US" dirty="0"/>
          </a:p>
        </p:txBody>
      </p:sp>
      <p:pic>
        <p:nvPicPr>
          <p:cNvPr id="5" name="图片 4">
            <a:extLst>
              <a:ext uri="{FF2B5EF4-FFF2-40B4-BE49-F238E27FC236}">
                <a16:creationId xmlns:a16="http://schemas.microsoft.com/office/drawing/2014/main" id="{1E5AC5C7-1F21-EC02-0516-42E623DB7EB3}"/>
              </a:ext>
            </a:extLst>
          </p:cNvPr>
          <p:cNvPicPr>
            <a:picLocks noChangeAspect="1"/>
          </p:cNvPicPr>
          <p:nvPr/>
        </p:nvPicPr>
        <p:blipFill>
          <a:blip r:embed="rId3"/>
          <a:stretch>
            <a:fillRect/>
          </a:stretch>
        </p:blipFill>
        <p:spPr>
          <a:xfrm>
            <a:off x="1168400" y="1079379"/>
            <a:ext cx="4818743" cy="3998530"/>
          </a:xfrm>
          <a:prstGeom prst="rect">
            <a:avLst/>
          </a:prstGeom>
        </p:spPr>
      </p:pic>
    </p:spTree>
    <p:extLst>
      <p:ext uri="{BB962C8B-B14F-4D97-AF65-F5344CB8AC3E}">
        <p14:creationId xmlns:p14="http://schemas.microsoft.com/office/powerpoint/2010/main" val="47601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570D9D3-4652-B860-F548-FB5DA162EBB8}"/>
              </a:ext>
            </a:extLst>
          </p:cNvPr>
          <p:cNvPicPr>
            <a:picLocks noChangeAspect="1"/>
          </p:cNvPicPr>
          <p:nvPr/>
        </p:nvPicPr>
        <p:blipFill>
          <a:blip r:embed="rId3"/>
          <a:stretch>
            <a:fillRect/>
          </a:stretch>
        </p:blipFill>
        <p:spPr>
          <a:xfrm>
            <a:off x="914151" y="605166"/>
            <a:ext cx="9681278" cy="4952654"/>
          </a:xfrm>
          <a:prstGeom prst="rect">
            <a:avLst/>
          </a:prstGeom>
        </p:spPr>
      </p:pic>
    </p:spTree>
    <p:extLst>
      <p:ext uri="{BB962C8B-B14F-4D97-AF65-F5344CB8AC3E}">
        <p14:creationId xmlns:p14="http://schemas.microsoft.com/office/powerpoint/2010/main" val="419603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E717F9E-E6B2-D88C-2B4A-D7DF75FD1B3F}"/>
              </a:ext>
            </a:extLst>
          </p:cNvPr>
          <p:cNvSpPr txBox="1"/>
          <p:nvPr/>
        </p:nvSpPr>
        <p:spPr>
          <a:xfrm>
            <a:off x="769258" y="370506"/>
            <a:ext cx="6096000" cy="369332"/>
          </a:xfrm>
          <a:prstGeom prst="rect">
            <a:avLst/>
          </a:prstGeom>
          <a:noFill/>
        </p:spPr>
        <p:txBody>
          <a:bodyPr wrap="square">
            <a:spAutoFit/>
          </a:bodyPr>
          <a:lstStyle/>
          <a:p>
            <a:r>
              <a:rPr lang="zh-TW" altLang="en-US" dirty="0"/>
              <a:t>A. Local-to-Global Attribute Building In this subsection</a:t>
            </a:r>
          </a:p>
        </p:txBody>
      </p:sp>
      <p:sp>
        <p:nvSpPr>
          <p:cNvPr id="5" name="文本框 4">
            <a:extLst>
              <a:ext uri="{FF2B5EF4-FFF2-40B4-BE49-F238E27FC236}">
                <a16:creationId xmlns:a16="http://schemas.microsoft.com/office/drawing/2014/main" id="{15C70785-A06E-5102-FFE2-08172F9ED807}"/>
              </a:ext>
            </a:extLst>
          </p:cNvPr>
          <p:cNvSpPr txBox="1"/>
          <p:nvPr/>
        </p:nvSpPr>
        <p:spPr>
          <a:xfrm>
            <a:off x="769258" y="843677"/>
            <a:ext cx="10421256" cy="2585323"/>
          </a:xfrm>
          <a:prstGeom prst="rect">
            <a:avLst/>
          </a:prstGeom>
          <a:noFill/>
        </p:spPr>
        <p:txBody>
          <a:bodyPr wrap="square">
            <a:spAutoFit/>
          </a:bodyPr>
          <a:lstStyle/>
          <a:p>
            <a:r>
              <a:rPr lang="en-US" altLang="zh-TW" dirty="0"/>
              <a:t>W</a:t>
            </a:r>
            <a:r>
              <a:rPr lang="zh-TW" altLang="en-US" dirty="0"/>
              <a:t>e use the attributes of a point and its neighboring points within one-hop distance to build new attributes</a:t>
            </a:r>
            <a:endParaRPr lang="en-US" altLang="zh-TW" dirty="0"/>
          </a:p>
          <a:p>
            <a:endParaRPr lang="en-US" altLang="zh-TW" dirty="0"/>
          </a:p>
          <a:p>
            <a:r>
              <a:rPr lang="en-US" altLang="zh-TW" dirty="0" err="1"/>
              <a:t>pointhop</a:t>
            </a:r>
            <a:endParaRPr lang="en-US" altLang="zh-TW" dirty="0"/>
          </a:p>
          <a:p>
            <a:r>
              <a:rPr lang="en-US" altLang="zh-TW" dirty="0"/>
              <a:t>consists of two modules: </a:t>
            </a:r>
          </a:p>
          <a:p>
            <a:r>
              <a:rPr lang="en-US" altLang="zh-TW" dirty="0"/>
              <a:t>1) Constructing a local descriptor with attributes of one-hop neighbors The construction takes issues of unordered 3D data and disturbance of scanned points into account to ensure that the local descriptor is robust</a:t>
            </a:r>
          </a:p>
          <a:p>
            <a:r>
              <a:rPr lang="en-US" altLang="zh-TW" dirty="0"/>
              <a:t>2) Using the Saab transform to reduce the dimension of the local descriptor The Saab transform is used to reduce the dimension of the expanded attributes so that the dimension grows at a slower rate. </a:t>
            </a:r>
            <a:endParaRPr lang="zh-TW" altLang="en-US" dirty="0"/>
          </a:p>
        </p:txBody>
      </p:sp>
      <p:pic>
        <p:nvPicPr>
          <p:cNvPr id="7" name="图片 6">
            <a:extLst>
              <a:ext uri="{FF2B5EF4-FFF2-40B4-BE49-F238E27FC236}">
                <a16:creationId xmlns:a16="http://schemas.microsoft.com/office/drawing/2014/main" id="{37CDA7F7-B143-6047-9507-33CDE413D3B9}"/>
              </a:ext>
            </a:extLst>
          </p:cNvPr>
          <p:cNvPicPr>
            <a:picLocks noChangeAspect="1"/>
          </p:cNvPicPr>
          <p:nvPr/>
        </p:nvPicPr>
        <p:blipFill>
          <a:blip r:embed="rId3"/>
          <a:stretch>
            <a:fillRect/>
          </a:stretch>
        </p:blipFill>
        <p:spPr>
          <a:xfrm>
            <a:off x="543663" y="3429000"/>
            <a:ext cx="10872445" cy="3305636"/>
          </a:xfrm>
          <a:prstGeom prst="rect">
            <a:avLst/>
          </a:prstGeom>
        </p:spPr>
      </p:pic>
    </p:spTree>
    <p:extLst>
      <p:ext uri="{BB962C8B-B14F-4D97-AF65-F5344CB8AC3E}">
        <p14:creationId xmlns:p14="http://schemas.microsoft.com/office/powerpoint/2010/main" val="24505164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6BC35DA9D792714C9941030AEEB7DC04" ma:contentTypeVersion="12" ma:contentTypeDescription="建立新的文件。" ma:contentTypeScope="" ma:versionID="c4e0e4c91bc853c853b78a141fd607b8">
  <xsd:schema xmlns:xsd="http://www.w3.org/2001/XMLSchema" xmlns:xs="http://www.w3.org/2001/XMLSchema" xmlns:p="http://schemas.microsoft.com/office/2006/metadata/properties" xmlns:ns3="7635719f-80dc-4a21-b2a9-bb2130b3450b" targetNamespace="http://schemas.microsoft.com/office/2006/metadata/properties" ma:root="true" ma:fieldsID="c45c27420ebc4e203e4390a59de06c67" ns3:_="">
    <xsd:import namespace="7635719f-80dc-4a21-b2a9-bb2130b3450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AutoKeyPoints" minOccurs="0"/>
                <xsd:element ref="ns3:MediaServiceKeyPoint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35719f-80dc-4a21-b2a9-bb2130b34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635719f-80dc-4a21-b2a9-bb2130b3450b" xsi:nil="true"/>
  </documentManagement>
</p:properties>
</file>

<file path=customXml/itemProps1.xml><?xml version="1.0" encoding="utf-8"?>
<ds:datastoreItem xmlns:ds="http://schemas.openxmlformats.org/officeDocument/2006/customXml" ds:itemID="{623220CA-9FBE-4840-B0BE-299C511CA8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35719f-80dc-4a21-b2a9-bb2130b345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07D15-8D40-4CF1-99A4-D5DBD8614FAC}">
  <ds:schemaRefs>
    <ds:schemaRef ds:uri="http://schemas.microsoft.com/sharepoint/v3/contenttype/forms"/>
  </ds:schemaRefs>
</ds:datastoreItem>
</file>

<file path=customXml/itemProps3.xml><?xml version="1.0" encoding="utf-8"?>
<ds:datastoreItem xmlns:ds="http://schemas.openxmlformats.org/officeDocument/2006/customXml" ds:itemID="{D78A9031-8004-4904-9000-6852F315AD72}">
  <ds:schemaRef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purl.org/dc/terms/"/>
    <ds:schemaRef ds:uri="7635719f-80dc-4a21-b2a9-bb2130b3450b"/>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11733</TotalTime>
  <Words>10483</Words>
  <Application>Microsoft Office PowerPoint</Application>
  <PresentationFormat>宽屏</PresentationFormat>
  <Paragraphs>546</Paragraphs>
  <Slides>49</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-apple-system</vt:lpstr>
      <vt:lpstr>Söhne</vt:lpstr>
      <vt:lpstr>source-serif-pro</vt:lpstr>
      <vt:lpstr>Arial</vt:lpstr>
      <vt:lpstr>Arial Black</vt:lpstr>
      <vt:lpstr>Calibri</vt:lpstr>
      <vt:lpstr>Calibri Light</vt:lpstr>
      <vt:lpstr>Cambria Math</vt:lpstr>
      <vt:lpstr>Lato</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TingYun Su</cp:lastModifiedBy>
  <cp:revision>11</cp:revision>
  <dcterms:created xsi:type="dcterms:W3CDTF">2023-02-15T13:50:02Z</dcterms:created>
  <dcterms:modified xsi:type="dcterms:W3CDTF">2023-04-11T04:43:07Z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0x0101006BC35DA9D792714C9941030AEEB7DC04</vt:lpwstr>
  </property>
</Properties>
</file>